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8" r:id="rId7"/>
    <p:sldId id="320" r:id="rId8"/>
    <p:sldId id="338" r:id="rId9"/>
    <p:sldId id="279" r:id="rId10"/>
    <p:sldId id="315" r:id="rId11"/>
    <p:sldId id="318" r:id="rId12"/>
    <p:sldId id="322" r:id="rId13"/>
    <p:sldId id="323" r:id="rId14"/>
    <p:sldId id="325" r:id="rId15"/>
    <p:sldId id="324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21" r:id="rId29"/>
  </p:sldIdLst>
  <p:sldSz cx="9236075" cy="6950075"/>
  <p:notesSz cx="7010400" cy="9296400"/>
  <p:defaultTextStyle>
    <a:defPPr>
      <a:defRPr lang="en-US"/>
    </a:defPPr>
    <a:lvl1pPr marL="0" algn="l" defTabSz="4624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458" algn="l" defTabSz="4624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4916" algn="l" defTabSz="4624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7373" algn="l" defTabSz="4624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9831" algn="l" defTabSz="4624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2289" algn="l" defTabSz="4624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4747" algn="l" defTabSz="4624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7205" algn="l" defTabSz="4624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99662" algn="l" defTabSz="4624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89">
          <p15:clr>
            <a:srgbClr val="A4A3A4"/>
          </p15:clr>
        </p15:guide>
        <p15:guide id="4" pos="290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Donovan" initials="MD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D63"/>
    <a:srgbClr val="111F32"/>
    <a:srgbClr val="162437"/>
    <a:srgbClr val="839CB2"/>
    <a:srgbClr val="CCE1EC"/>
    <a:srgbClr val="829CC0"/>
    <a:srgbClr val="54A8CD"/>
    <a:srgbClr val="A9CDE6"/>
    <a:srgbClr val="E8313A"/>
    <a:srgbClr val="D77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6751" autoAdjust="0"/>
  </p:normalViewPr>
  <p:slideViewPr>
    <p:cSldViewPr snapToGrid="0" snapToObjects="1">
      <p:cViewPr>
        <p:scale>
          <a:sx n="79" d="100"/>
          <a:sy n="79" d="100"/>
        </p:scale>
        <p:origin x="-1152" y="-36"/>
      </p:cViewPr>
      <p:guideLst>
        <p:guide orient="horz" pos="2160"/>
        <p:guide orient="horz" pos="2189"/>
        <p:guide pos="2880"/>
        <p:guide pos="29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2F2132-53E0-044F-AD04-8761B7CD255C}" type="datetimeFigureOut">
              <a:rPr lang="en-US" smtClean="0">
                <a:latin typeface="Avenir Book" panose="02000503020000020003" pitchFamily="2" charset="0"/>
              </a:rPr>
              <a:t>5/20/2021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9182CA-1CAA-AE40-A707-DDC3585FEC76}" type="slidenum">
              <a:rPr lang="en-US" smtClean="0">
                <a:latin typeface="Avenir Book" panose="02000503020000020003" pitchFamily="2" charset="0"/>
              </a:rPr>
              <a:t>‹#›</a:t>
            </a:fld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19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C2628068-DF93-2940-9E50-F7D4D621886A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696913"/>
            <a:ext cx="46323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675D03AB-BF65-F744-8A3A-46C887ACF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34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2458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  <a:lvl2pPr marL="462458" algn="l" defTabSz="462458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2pPr>
    <a:lvl3pPr marL="924916" algn="l" defTabSz="462458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3pPr>
    <a:lvl4pPr marL="1387373" algn="l" defTabSz="462458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4pPr>
    <a:lvl5pPr marL="1849831" algn="l" defTabSz="462458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5pPr>
    <a:lvl6pPr marL="2312289" algn="l" defTabSz="462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4747" algn="l" defTabSz="462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7205" algn="l" defTabSz="462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9662" algn="l" defTabSz="4624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0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96913"/>
            <a:ext cx="46323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3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96913"/>
            <a:ext cx="46323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27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96913"/>
            <a:ext cx="46323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88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81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96913"/>
            <a:ext cx="46323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6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96913"/>
            <a:ext cx="46323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3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96913"/>
            <a:ext cx="46323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65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9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73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2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6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29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42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96913"/>
            <a:ext cx="46323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23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96913"/>
            <a:ext cx="46323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98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96913"/>
            <a:ext cx="46323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07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9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4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9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3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9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6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3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03AB-BF65-F744-8A3A-46C887ACF0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2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3DC88A-EE98-7147-AC53-ABB4471D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 March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677D1F-E813-C145-9B7A-6796187F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8D8FED-D5B0-9740-92C6-FABFE6A1A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56"/>
            <a:ext cx="9236075" cy="63166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70DDA56-EB17-0849-B951-57AE0190281F}"/>
              </a:ext>
            </a:extLst>
          </p:cNvPr>
          <p:cNvSpPr/>
          <p:nvPr userDrawn="1"/>
        </p:nvSpPr>
        <p:spPr>
          <a:xfrm>
            <a:off x="-3148" y="6495895"/>
            <a:ext cx="9236075" cy="4633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8" b="0" i="0" dirty="0">
              <a:solidFill>
                <a:srgbClr val="0C2B57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267DD87-A621-AF46-824A-686EFEBCBA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510" y="1137432"/>
            <a:ext cx="6927056" cy="2419656"/>
          </a:xfrm>
          <a:prstGeom prst="rect">
            <a:avLst/>
          </a:prstGeom>
        </p:spPr>
        <p:txBody>
          <a:bodyPr anchor="b"/>
          <a:lstStyle>
            <a:lvl1pPr algn="ctr">
              <a:defRPr sz="4545">
                <a:latin typeface="+mn-lt"/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4F309FB-BD32-844F-986B-FA825535B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510" y="3650399"/>
            <a:ext cx="6927056" cy="1677992"/>
          </a:xfrm>
        </p:spPr>
        <p:txBody>
          <a:bodyPr/>
          <a:lstStyle>
            <a:lvl1pPr marL="0" indent="0" algn="ctr">
              <a:buNone/>
              <a:defRPr sz="1818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346363" indent="0" algn="ctr">
              <a:buNone/>
              <a:defRPr sz="1515"/>
            </a:lvl2pPr>
            <a:lvl3pPr marL="692727" indent="0" algn="ctr">
              <a:buNone/>
              <a:defRPr sz="1364"/>
            </a:lvl3pPr>
            <a:lvl4pPr marL="1039090" indent="0" algn="ctr">
              <a:buNone/>
              <a:defRPr sz="1212"/>
            </a:lvl4pPr>
            <a:lvl5pPr marL="1385453" indent="0" algn="ctr">
              <a:buNone/>
              <a:defRPr sz="1212"/>
            </a:lvl5pPr>
            <a:lvl6pPr marL="1731816" indent="0" algn="ctr">
              <a:buNone/>
              <a:defRPr sz="1212"/>
            </a:lvl6pPr>
            <a:lvl7pPr marL="2078180" indent="0" algn="ctr">
              <a:buNone/>
              <a:defRPr sz="1212"/>
            </a:lvl7pPr>
            <a:lvl8pPr marL="2424543" indent="0" algn="ctr">
              <a:buNone/>
              <a:defRPr sz="1212"/>
            </a:lvl8pPr>
            <a:lvl9pPr marL="2770906" indent="0" algn="ctr">
              <a:buNone/>
              <a:defRPr sz="1212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01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77A16D-6092-C249-A680-958D0991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80" y="1038483"/>
            <a:ext cx="7966115" cy="7441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1AAEDB-1ADF-7649-823A-C80516852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897490-E006-F545-8146-5B0FD2AA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C3991B-7E1A-6347-A24F-879137D0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C02134-8AFA-B44A-8B1E-760490D9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B422-BA7A-4A58-A65D-52670CE18D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1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3F8B94-6838-5941-A56B-3AD2106E9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09567" y="1103587"/>
            <a:ext cx="1991529" cy="515630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C8796F-CD40-6F49-A5C9-7E04F281C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4981" y="1103587"/>
            <a:ext cx="5859135" cy="51563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689F62-912A-D54C-8861-BAB194D1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071CE2-4491-DF40-9F41-8CD14FB8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891768-672A-0048-8BC9-C805F533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B422-BA7A-4A58-A65D-52670CE18D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7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9" y="100639"/>
            <a:ext cx="1774399" cy="63838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DE6E548B-2685-D046-AABB-A387038AE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980" y="6568061"/>
            <a:ext cx="2078117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9" b="0" i="0">
                <a:solidFill>
                  <a:srgbClr val="0C2B57"/>
                </a:solidFill>
                <a:latin typeface="+mn-lt"/>
              </a:defRPr>
            </a:lvl1pPr>
          </a:lstStyle>
          <a:p>
            <a:fld id="{1223E805-DC37-084E-AF43-77F55438D480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4EBE5F1-F870-6C40-B1F8-045B592A9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9450" y="6568061"/>
            <a:ext cx="3117175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9" b="0" i="0">
                <a:solidFill>
                  <a:srgbClr val="0C2B57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DEF3964-E028-A24E-8090-BC665A719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22978" y="6568061"/>
            <a:ext cx="2078117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9" b="1" i="0">
                <a:solidFill>
                  <a:srgbClr val="0C2B57"/>
                </a:solidFill>
                <a:latin typeface="Avenir Heavy" panose="02000503020000020003" pitchFamily="2" charset="0"/>
              </a:defRPr>
            </a:lvl1pPr>
          </a:lstStyle>
          <a:p>
            <a:fld id="{FCA5D8B7-DC73-497D-9144-D30EB424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80" y="1038483"/>
            <a:ext cx="7966115" cy="7441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4.22.15  | 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80" y="1038483"/>
            <a:ext cx="7966115" cy="7441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4.22.15  | 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7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80" y="1038483"/>
            <a:ext cx="7966115" cy="7441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4.22.15  | 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73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80" y="1038483"/>
            <a:ext cx="7966115" cy="7441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4.22.15  | 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81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80" y="1038483"/>
            <a:ext cx="7966115" cy="7441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4.22.15  | 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85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4.22.15  | 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9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1AF4ED-B3E7-364C-8D1B-4A5B7F0B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05-DC37-084E-AF43-77F55438D48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A1BE9F-9B77-E24F-A447-16493E2F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F6FBFC-D5CE-5349-9728-91B14F86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B422-BA7A-4A58-A65D-52670CE18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10AEDF7-C66B-8241-B86C-5F08FF05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263783"/>
            <a:ext cx="6353195" cy="74414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8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59D0F-2DE3-6043-A6BE-1E713FB7E5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510" y="1137432"/>
            <a:ext cx="6927056" cy="2419656"/>
          </a:xfrm>
          <a:prstGeom prst="rect">
            <a:avLst/>
          </a:prstGeom>
        </p:spPr>
        <p:txBody>
          <a:bodyPr anchor="b"/>
          <a:lstStyle>
            <a:lvl1pPr algn="ctr">
              <a:defRPr sz="4545">
                <a:latin typeface="+mn-lt"/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3AB96F2-7E6D-544E-8736-008144663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510" y="3650399"/>
            <a:ext cx="6927056" cy="1677992"/>
          </a:xfrm>
        </p:spPr>
        <p:txBody>
          <a:bodyPr/>
          <a:lstStyle>
            <a:lvl1pPr marL="0" indent="0" algn="ctr">
              <a:buNone/>
              <a:defRPr sz="1818"/>
            </a:lvl1pPr>
            <a:lvl2pPr marL="346363" indent="0" algn="ctr">
              <a:buNone/>
              <a:defRPr sz="1515"/>
            </a:lvl2pPr>
            <a:lvl3pPr marL="692727" indent="0" algn="ctr">
              <a:buNone/>
              <a:defRPr sz="1364"/>
            </a:lvl3pPr>
            <a:lvl4pPr marL="1039090" indent="0" algn="ctr">
              <a:buNone/>
              <a:defRPr sz="1212"/>
            </a:lvl4pPr>
            <a:lvl5pPr marL="1385453" indent="0" algn="ctr">
              <a:buNone/>
              <a:defRPr sz="1212"/>
            </a:lvl5pPr>
            <a:lvl6pPr marL="1731816" indent="0" algn="ctr">
              <a:buNone/>
              <a:defRPr sz="1212"/>
            </a:lvl6pPr>
            <a:lvl7pPr marL="2078180" indent="0" algn="ctr">
              <a:buNone/>
              <a:defRPr sz="1212"/>
            </a:lvl7pPr>
            <a:lvl8pPr marL="2424543" indent="0" algn="ctr">
              <a:buNone/>
              <a:defRPr sz="1212"/>
            </a:lvl8pPr>
            <a:lvl9pPr marL="2770906" indent="0" algn="ctr">
              <a:buNone/>
              <a:defRPr sz="1212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18C47C-B5F7-9145-9668-21E4476C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05-DC37-084E-AF43-77F55438D48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C7F3C-7AF9-A047-8F7C-C8021B5E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84085F-DEFB-5147-A9D1-4AC66488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8B7-DC73-497D-9144-D30EB424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8554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C2763B-9F6D-F740-8606-E902CD8F5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26425B-1D4C-634D-BED3-4F6230A5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05-DC37-084E-AF43-77F55438D48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E1F5DE-DDE4-7744-A84E-C7E7F46F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0E077B-4223-9C49-B4CE-EBA78F0F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8B7-DC73-497D-9144-D30EB4249B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B396CC3A-F4B3-A646-BEC6-6426F35F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80" y="1038483"/>
            <a:ext cx="7966115" cy="7441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41199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D6B5B9-2948-6D4C-8472-8BFA16D26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170" y="1732694"/>
            <a:ext cx="7966115" cy="2891038"/>
          </a:xfrm>
          <a:prstGeom prst="rect">
            <a:avLst/>
          </a:prstGeom>
        </p:spPr>
        <p:txBody>
          <a:bodyPr anchor="b"/>
          <a:lstStyle>
            <a:lvl1pPr algn="ctr">
              <a:defRPr sz="4545">
                <a:latin typeface="+mn-lt"/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017231-01F1-6943-BB9C-114710C2E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170" y="4651083"/>
            <a:ext cx="7966115" cy="1520328"/>
          </a:xfrm>
        </p:spPr>
        <p:txBody>
          <a:bodyPr/>
          <a:lstStyle>
            <a:lvl1pPr marL="0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1pPr>
            <a:lvl2pPr marL="346363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2pPr>
            <a:lvl3pPr marL="692727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3pPr>
            <a:lvl4pPr marL="1039090" indent="0"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4pPr>
            <a:lvl5pPr marL="1385453" indent="0"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5pPr>
            <a:lvl6pPr marL="1731816" indent="0"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6pPr>
            <a:lvl7pPr marL="2078180" indent="0"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7pPr>
            <a:lvl8pPr marL="2424543" indent="0"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8pPr>
            <a:lvl9pPr marL="2770906" indent="0"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F33538A1-6D72-6344-AB12-5708DEF5C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980" y="6568061"/>
            <a:ext cx="2078117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9" b="0" i="0">
                <a:solidFill>
                  <a:srgbClr val="0C2B57"/>
                </a:solidFill>
                <a:latin typeface="Avenir Medium" panose="02000503020000020003" pitchFamily="2" charset="0"/>
              </a:defRPr>
            </a:lvl1pPr>
          </a:lstStyle>
          <a:p>
            <a:fld id="{1223E805-DC37-084E-AF43-77F55438D480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5EB3BF4-C2CC-C742-B1FB-9E38FD321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9450" y="6568061"/>
            <a:ext cx="3117175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9" b="0" i="0">
                <a:solidFill>
                  <a:srgbClr val="0C2B57"/>
                </a:solidFill>
                <a:latin typeface="Avenir Medium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49D72A7C-B76D-584B-8F8B-9B30EC434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22978" y="6568061"/>
            <a:ext cx="2078117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9" b="1" i="0">
                <a:solidFill>
                  <a:srgbClr val="0C2B57"/>
                </a:solidFill>
                <a:latin typeface="Avenir Heavy" panose="02000503020000020003" pitchFamily="2" charset="0"/>
              </a:defRPr>
            </a:lvl1pPr>
          </a:lstStyle>
          <a:p>
            <a:fld id="{FCA5D8B7-DC73-497D-9144-D30EB424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8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CD557-5DF0-BB43-8ADE-067DD4A7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3" y="1027769"/>
            <a:ext cx="7966115" cy="68561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F269CA-6CC8-B64D-B726-A2190C365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184" y="1703734"/>
            <a:ext cx="3907292" cy="834974"/>
          </a:xfrm>
        </p:spPr>
        <p:txBody>
          <a:bodyPr anchor="b"/>
          <a:lstStyle>
            <a:lvl1pPr marL="0" indent="0">
              <a:buNone/>
              <a:defRPr sz="1818" b="1"/>
            </a:lvl1pPr>
            <a:lvl2pPr marL="346363" indent="0">
              <a:buNone/>
              <a:defRPr sz="1515" b="1"/>
            </a:lvl2pPr>
            <a:lvl3pPr marL="692727" indent="0">
              <a:buNone/>
              <a:defRPr sz="1364" b="1"/>
            </a:lvl3pPr>
            <a:lvl4pPr marL="1039090" indent="0">
              <a:buNone/>
              <a:defRPr sz="1212" b="1"/>
            </a:lvl4pPr>
            <a:lvl5pPr marL="1385453" indent="0">
              <a:buNone/>
              <a:defRPr sz="1212" b="1"/>
            </a:lvl5pPr>
            <a:lvl6pPr marL="1731816" indent="0">
              <a:buNone/>
              <a:defRPr sz="1212" b="1"/>
            </a:lvl6pPr>
            <a:lvl7pPr marL="2078180" indent="0">
              <a:buNone/>
              <a:defRPr sz="1212" b="1"/>
            </a:lvl7pPr>
            <a:lvl8pPr marL="2424543" indent="0">
              <a:buNone/>
              <a:defRPr sz="1212" b="1"/>
            </a:lvl8pPr>
            <a:lvl9pPr marL="2770906" indent="0">
              <a:buNone/>
              <a:defRPr sz="1212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F33E5E-DD17-9148-AF24-A53CA2F41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84" y="2538708"/>
            <a:ext cx="3907292" cy="3734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B5757A-274A-F54F-B867-A98836A2B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5763" y="1703734"/>
            <a:ext cx="3926535" cy="834974"/>
          </a:xfrm>
        </p:spPr>
        <p:txBody>
          <a:bodyPr anchor="b"/>
          <a:lstStyle>
            <a:lvl1pPr marL="0" indent="0">
              <a:buNone/>
              <a:defRPr sz="1818" b="1"/>
            </a:lvl1pPr>
            <a:lvl2pPr marL="346363" indent="0">
              <a:buNone/>
              <a:defRPr sz="1515" b="1"/>
            </a:lvl2pPr>
            <a:lvl3pPr marL="692727" indent="0">
              <a:buNone/>
              <a:defRPr sz="1364" b="1"/>
            </a:lvl3pPr>
            <a:lvl4pPr marL="1039090" indent="0">
              <a:buNone/>
              <a:defRPr sz="1212" b="1"/>
            </a:lvl4pPr>
            <a:lvl5pPr marL="1385453" indent="0">
              <a:buNone/>
              <a:defRPr sz="1212" b="1"/>
            </a:lvl5pPr>
            <a:lvl6pPr marL="1731816" indent="0">
              <a:buNone/>
              <a:defRPr sz="1212" b="1"/>
            </a:lvl6pPr>
            <a:lvl7pPr marL="2078180" indent="0">
              <a:buNone/>
              <a:defRPr sz="1212" b="1"/>
            </a:lvl7pPr>
            <a:lvl8pPr marL="2424543" indent="0">
              <a:buNone/>
              <a:defRPr sz="1212" b="1"/>
            </a:lvl8pPr>
            <a:lvl9pPr marL="2770906" indent="0">
              <a:buNone/>
              <a:defRPr sz="12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037529-DCF0-C147-994D-E8F0F6C53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5763" y="2538708"/>
            <a:ext cx="3926535" cy="3734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EEE517-067D-994F-B906-03F73BEE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FDB4BF-9D87-9948-9A43-683BEDAF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B422-BA7A-4A58-A65D-52670CE18D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xmlns="" id="{A28BFE09-BE00-F04D-B6A1-6FF7FC76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980" y="6568061"/>
            <a:ext cx="2078117" cy="370027"/>
          </a:xfrm>
        </p:spPr>
        <p:txBody>
          <a:bodyPr/>
          <a:lstStyle/>
          <a:p>
            <a:fld id="{1223E805-DC37-084E-AF43-77F55438D480}" type="datetimeFigureOut">
              <a:rPr lang="en-US" smtClean="0"/>
              <a:t>5/20/2021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A9062-550D-DB41-B487-88C21057A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80" y="1038483"/>
            <a:ext cx="7966115" cy="7441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FD7EC8-91F4-AC46-B0B2-C18EB654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05-DC37-084E-AF43-77F55438D48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1B3600-52CE-274B-8E2F-9B393FBF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C5E34C-0AE4-664F-A420-D4A13ADE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B422-BA7A-4A58-A65D-52670CE18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7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791EE-15EE-A74F-A8EB-D1D04293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3" y="1103587"/>
            <a:ext cx="2978875" cy="981435"/>
          </a:xfrm>
          <a:prstGeom prst="rect">
            <a:avLst/>
          </a:prstGeom>
        </p:spPr>
        <p:txBody>
          <a:bodyPr anchor="b"/>
          <a:lstStyle>
            <a:lvl1pPr>
              <a:defRPr sz="2424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2D9650-B07A-8241-BD54-7D5DFD16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332" y="1103587"/>
            <a:ext cx="4675763" cy="4939058"/>
          </a:xfrm>
        </p:spPr>
        <p:txBody>
          <a:bodyPr/>
          <a:lstStyle>
            <a:lvl1pPr>
              <a:defRPr sz="2424" b="0" i="0">
                <a:latin typeface="+mn-lt"/>
              </a:defRPr>
            </a:lvl1pPr>
            <a:lvl2pPr>
              <a:defRPr sz="2121">
                <a:latin typeface="+mn-lt"/>
              </a:defRPr>
            </a:lvl2pPr>
            <a:lvl3pPr>
              <a:defRPr sz="1818">
                <a:latin typeface="+mn-lt"/>
              </a:defRPr>
            </a:lvl3pPr>
            <a:lvl4pPr>
              <a:defRPr sz="1515">
                <a:latin typeface="+mn-lt"/>
              </a:defRPr>
            </a:lvl4pPr>
            <a:lvl5pPr>
              <a:defRPr sz="1515">
                <a:latin typeface="+mn-lt"/>
              </a:defRPr>
            </a:lvl5pPr>
            <a:lvl6pPr>
              <a:defRPr sz="1515"/>
            </a:lvl6pPr>
            <a:lvl7pPr>
              <a:defRPr sz="1515"/>
            </a:lvl7pPr>
            <a:lvl8pPr>
              <a:defRPr sz="1515"/>
            </a:lvl8pPr>
            <a:lvl9pPr>
              <a:defRPr sz="1515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6F2626-24A3-E445-8663-C17F9CD3D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183" y="2085022"/>
            <a:ext cx="2978875" cy="3957622"/>
          </a:xfrm>
        </p:spPr>
        <p:txBody>
          <a:bodyPr>
            <a:normAutofit/>
          </a:bodyPr>
          <a:lstStyle>
            <a:lvl1pPr marL="0" indent="0">
              <a:buNone/>
              <a:defRPr sz="1414"/>
            </a:lvl1pPr>
            <a:lvl2pPr marL="346363" indent="0">
              <a:buNone/>
              <a:defRPr sz="1061"/>
            </a:lvl2pPr>
            <a:lvl3pPr marL="692727" indent="0">
              <a:buNone/>
              <a:defRPr sz="909"/>
            </a:lvl3pPr>
            <a:lvl4pPr marL="1039090" indent="0">
              <a:buNone/>
              <a:defRPr sz="758"/>
            </a:lvl4pPr>
            <a:lvl5pPr marL="1385453" indent="0">
              <a:buNone/>
              <a:defRPr sz="758"/>
            </a:lvl5pPr>
            <a:lvl6pPr marL="1731816" indent="0">
              <a:buNone/>
              <a:defRPr sz="758"/>
            </a:lvl6pPr>
            <a:lvl7pPr marL="2078180" indent="0">
              <a:buNone/>
              <a:defRPr sz="758"/>
            </a:lvl7pPr>
            <a:lvl8pPr marL="2424543" indent="0">
              <a:buNone/>
              <a:defRPr sz="758"/>
            </a:lvl8pPr>
            <a:lvl9pPr marL="2770906" indent="0">
              <a:buNone/>
              <a:defRPr sz="758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0261CB-6BB3-984E-9174-AB87B05A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6D5C83-3F6A-AD4E-B47C-8DF35F93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57DEE4-8BE2-A547-AB92-EC3BBBF6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B422-BA7A-4A58-A65D-52670CE18D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0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588CD-CD65-BB4C-887A-89973207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3" y="1000683"/>
            <a:ext cx="2978875" cy="1084339"/>
          </a:xfrm>
          <a:prstGeom prst="rect">
            <a:avLst/>
          </a:prstGeom>
        </p:spPr>
        <p:txBody>
          <a:bodyPr anchor="b"/>
          <a:lstStyle>
            <a:lvl1pPr>
              <a:defRPr sz="2424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D07188-5F4D-BF42-A251-2C31F2BEC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26535" y="1000684"/>
            <a:ext cx="4675763" cy="4939058"/>
          </a:xfrm>
        </p:spPr>
        <p:txBody>
          <a:bodyPr/>
          <a:lstStyle>
            <a:lvl1pPr marL="0" indent="0">
              <a:buNone/>
              <a:defRPr sz="2424"/>
            </a:lvl1pPr>
            <a:lvl2pPr marL="346363" indent="0">
              <a:buNone/>
              <a:defRPr sz="2121"/>
            </a:lvl2pPr>
            <a:lvl3pPr marL="692727" indent="0">
              <a:buNone/>
              <a:defRPr sz="1818"/>
            </a:lvl3pPr>
            <a:lvl4pPr marL="1039090" indent="0">
              <a:buNone/>
              <a:defRPr sz="1515"/>
            </a:lvl4pPr>
            <a:lvl5pPr marL="1385453" indent="0">
              <a:buNone/>
              <a:defRPr sz="1515"/>
            </a:lvl5pPr>
            <a:lvl6pPr marL="1731816" indent="0">
              <a:buNone/>
              <a:defRPr sz="1515"/>
            </a:lvl6pPr>
            <a:lvl7pPr marL="2078180" indent="0">
              <a:buNone/>
              <a:defRPr sz="1515"/>
            </a:lvl7pPr>
            <a:lvl8pPr marL="2424543" indent="0">
              <a:buNone/>
              <a:defRPr sz="1515"/>
            </a:lvl8pPr>
            <a:lvl9pPr marL="2770906" indent="0">
              <a:buNone/>
              <a:defRPr sz="1515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893202-4728-9D4A-97E4-5368FD66F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183" y="2085023"/>
            <a:ext cx="2978875" cy="3862762"/>
          </a:xfrm>
        </p:spPr>
        <p:txBody>
          <a:bodyPr/>
          <a:lstStyle>
            <a:lvl1pPr marL="0" indent="0">
              <a:buNone/>
              <a:defRPr sz="1212"/>
            </a:lvl1pPr>
            <a:lvl2pPr marL="346363" indent="0">
              <a:buNone/>
              <a:defRPr sz="1061"/>
            </a:lvl2pPr>
            <a:lvl3pPr marL="692727" indent="0">
              <a:buNone/>
              <a:defRPr sz="909"/>
            </a:lvl3pPr>
            <a:lvl4pPr marL="1039090" indent="0">
              <a:buNone/>
              <a:defRPr sz="758"/>
            </a:lvl4pPr>
            <a:lvl5pPr marL="1385453" indent="0">
              <a:buNone/>
              <a:defRPr sz="758"/>
            </a:lvl5pPr>
            <a:lvl6pPr marL="1731816" indent="0">
              <a:buNone/>
              <a:defRPr sz="758"/>
            </a:lvl6pPr>
            <a:lvl7pPr marL="2078180" indent="0">
              <a:buNone/>
              <a:defRPr sz="758"/>
            </a:lvl7pPr>
            <a:lvl8pPr marL="2424543" indent="0">
              <a:buNone/>
              <a:defRPr sz="758"/>
            </a:lvl8pPr>
            <a:lvl9pPr marL="2770906" indent="0">
              <a:buNone/>
              <a:defRPr sz="75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F80A8-ACE0-AE4B-AB69-2CE4A72D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3C1A31-D37D-E342-B402-5EA57A45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53CDE2-405B-814B-86BF-73B76060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B422-BA7A-4A58-A65D-52670CE18D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8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A0D99F-76FC-224D-9CDE-E283AFD1D262}"/>
              </a:ext>
            </a:extLst>
          </p:cNvPr>
          <p:cNvSpPr/>
          <p:nvPr userDrawn="1"/>
        </p:nvSpPr>
        <p:spPr>
          <a:xfrm>
            <a:off x="0" y="890385"/>
            <a:ext cx="9236075" cy="1372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8" b="0" i="0" dirty="0">
              <a:solidFill>
                <a:srgbClr val="0C2B57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812E02-A6CA-A24B-94A3-E782B8B37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980" y="1850136"/>
            <a:ext cx="7966115" cy="440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38A763-8DCC-B24C-804A-C50CBB37A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980" y="6568061"/>
            <a:ext cx="2078117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9" b="0" i="0">
                <a:solidFill>
                  <a:srgbClr val="0C2B57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7A3F0-4EEA-A14E-8882-BD4F4E6A1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9450" y="6568061"/>
            <a:ext cx="3117175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9" b="0" i="0">
                <a:solidFill>
                  <a:srgbClr val="0C2B57"/>
                </a:solidFill>
                <a:latin typeface="+mn-lt"/>
              </a:defRPr>
            </a:lvl1pPr>
          </a:lstStyle>
          <a:p>
            <a:r>
              <a:rPr lang="en-US" smtClean="0"/>
              <a:t>Corporate Overview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1FF4AA-2A84-D344-960F-1F4DB2A4A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22978" y="6568061"/>
            <a:ext cx="2078117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9" b="1" i="0">
                <a:solidFill>
                  <a:srgbClr val="0C2B57"/>
                </a:solidFill>
                <a:latin typeface="Avenir Heavy" panose="02000503020000020003" pitchFamily="2" charset="0"/>
              </a:defRPr>
            </a:lvl1pPr>
          </a:lstStyle>
          <a:p>
            <a:fld id="{FCA5D8B7-DC73-497D-9144-D30EB4249B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7F7A7C-A4A1-DD4A-8144-358DA806D24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9" y="100640"/>
            <a:ext cx="1774399" cy="7788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14491D-BA16-0D4C-B0B5-F22C41FF0CA3}"/>
              </a:ext>
            </a:extLst>
          </p:cNvPr>
          <p:cNvSpPr/>
          <p:nvPr userDrawn="1"/>
        </p:nvSpPr>
        <p:spPr>
          <a:xfrm>
            <a:off x="-3148" y="6495895"/>
            <a:ext cx="9236075" cy="4633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8" b="0" i="0" dirty="0">
              <a:solidFill>
                <a:srgbClr val="0C2B57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6D94EEC-9B05-C740-BDC2-9003DC83BAF8}"/>
              </a:ext>
            </a:extLst>
          </p:cNvPr>
          <p:cNvSpPr txBox="1">
            <a:spLocks/>
          </p:cNvSpPr>
          <p:nvPr userDrawn="1"/>
        </p:nvSpPr>
        <p:spPr>
          <a:xfrm>
            <a:off x="2119744" y="465513"/>
            <a:ext cx="6411985" cy="593164"/>
          </a:xfrm>
          <a:prstGeom prst="rect">
            <a:avLst/>
          </a:prstGeom>
        </p:spPr>
        <p:txBody>
          <a:bodyPr/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1225E97-F082-7C4E-8EA6-E6706B7226EA}"/>
              </a:ext>
            </a:extLst>
          </p:cNvPr>
          <p:cNvSpPr txBox="1">
            <a:spLocks/>
          </p:cNvSpPr>
          <p:nvPr userDrawn="1"/>
        </p:nvSpPr>
        <p:spPr>
          <a:xfrm>
            <a:off x="2247900" y="251083"/>
            <a:ext cx="6353195" cy="744142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6927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5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99" r:id="rId17"/>
    <p:sldLayoutId id="2147483700" r:id="rId18"/>
  </p:sldLayoutIdLst>
  <p:hf hdr="0" dt="0"/>
  <p:txStyles>
    <p:titleStyle>
      <a:lvl1pPr algn="l" defTabSz="692727" rtl="0" eaLnBrk="1" latinLnBrk="0" hangingPunct="1">
        <a:lnSpc>
          <a:spcPct val="90000"/>
        </a:lnSpc>
        <a:spcBef>
          <a:spcPct val="0"/>
        </a:spcBef>
        <a:buNone/>
        <a:defRPr sz="3333" b="0" i="0" kern="1200">
          <a:solidFill>
            <a:srgbClr val="0C2B57"/>
          </a:solidFill>
          <a:latin typeface="Avenir Medium" panose="02000503020000020003" pitchFamily="2" charset="0"/>
          <a:ea typeface="+mj-ea"/>
          <a:cs typeface="+mj-cs"/>
        </a:defRPr>
      </a:lvl1pPr>
    </p:titleStyle>
    <p:bodyStyle>
      <a:lvl1pPr marL="173182" indent="-173182" algn="l" defTabSz="692727" rtl="0" eaLnBrk="1" latinLnBrk="0" hangingPunct="1">
        <a:lnSpc>
          <a:spcPct val="90000"/>
        </a:lnSpc>
        <a:spcBef>
          <a:spcPts val="758"/>
        </a:spcBef>
        <a:buFont typeface="Arial" panose="020B0604020202020204" pitchFamily="34" charset="0"/>
        <a:buChar char="•"/>
        <a:defRPr sz="2121" b="0" i="0" kern="1200">
          <a:solidFill>
            <a:srgbClr val="0C2B57"/>
          </a:solidFill>
          <a:latin typeface="+mn-lt"/>
          <a:ea typeface="+mn-ea"/>
          <a:cs typeface="+mn-cs"/>
        </a:defRPr>
      </a:lvl1pPr>
      <a:lvl2pPr marL="519545" indent="-173182" algn="l" defTabSz="69272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818" b="0" i="0" kern="1200">
          <a:solidFill>
            <a:srgbClr val="0C2B57"/>
          </a:solidFill>
          <a:latin typeface="+mn-lt"/>
          <a:ea typeface="+mn-ea"/>
          <a:cs typeface="+mn-cs"/>
        </a:defRPr>
      </a:lvl2pPr>
      <a:lvl3pPr marL="865908" indent="-173182" algn="l" defTabSz="69272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515" b="0" i="0" kern="1200">
          <a:solidFill>
            <a:srgbClr val="0C2B57"/>
          </a:solidFill>
          <a:latin typeface="+mn-lt"/>
          <a:ea typeface="+mn-ea"/>
          <a:cs typeface="+mn-cs"/>
        </a:defRPr>
      </a:lvl3pPr>
      <a:lvl4pPr marL="1212272" indent="-173182" algn="l" defTabSz="69272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b="0" i="0" kern="1200">
          <a:solidFill>
            <a:srgbClr val="0C2B57"/>
          </a:solidFill>
          <a:latin typeface="+mn-lt"/>
          <a:ea typeface="+mn-ea"/>
          <a:cs typeface="+mn-cs"/>
        </a:defRPr>
      </a:lvl4pPr>
      <a:lvl5pPr marL="1558635" indent="-173182" algn="l" defTabSz="69272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b="0" i="0" kern="1200">
          <a:solidFill>
            <a:srgbClr val="0C2B57"/>
          </a:solidFill>
          <a:latin typeface="+mn-lt"/>
          <a:ea typeface="+mn-ea"/>
          <a:cs typeface="+mn-cs"/>
        </a:defRPr>
      </a:lvl5pPr>
      <a:lvl6pPr marL="1904998" indent="-173182" algn="l" defTabSz="69272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251361" indent="-173182" algn="l" defTabSz="69272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597725" indent="-173182" algn="l" defTabSz="69272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944088" indent="-173182" algn="l" defTabSz="69272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2727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1pPr>
      <a:lvl2pPr marL="346363" algn="l" defTabSz="692727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2pPr>
      <a:lvl3pPr marL="692727" algn="l" defTabSz="692727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3pPr>
      <a:lvl4pPr marL="1039090" algn="l" defTabSz="692727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4pPr>
      <a:lvl5pPr marL="1385453" algn="l" defTabSz="692727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5pPr>
      <a:lvl6pPr marL="1731816" algn="l" defTabSz="692727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078180" algn="l" defTabSz="692727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424543" algn="l" defTabSz="692727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770906" algn="l" defTabSz="692727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24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gif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75.pn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jp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24" Type="http://schemas.openxmlformats.org/officeDocument/2006/relationships/image" Target="../media/image37.jpeg"/><Relationship Id="rId5" Type="http://schemas.openxmlformats.org/officeDocument/2006/relationships/image" Target="../media/image18.png"/><Relationship Id="rId15" Type="http://schemas.openxmlformats.org/officeDocument/2006/relationships/image" Target="../media/image28.jpg"/><Relationship Id="rId23" Type="http://schemas.openxmlformats.org/officeDocument/2006/relationships/image" Target="../media/image36.jp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gif"/><Relationship Id="rId14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573707" cy="695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2706" y="2868905"/>
            <a:ext cx="7850664" cy="1489761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4500" dirty="0">
                <a:solidFill>
                  <a:srgbClr val="7F7F7F"/>
                </a:solidFill>
                <a:latin typeface="+mn-lt"/>
              </a:rPr>
              <a:t>Corporate </a:t>
            </a:r>
            <a:r>
              <a:rPr lang="en-US" sz="4500" dirty="0" smtClean="0">
                <a:solidFill>
                  <a:srgbClr val="7F7F7F"/>
                </a:solidFill>
                <a:latin typeface="+mn-lt"/>
              </a:rPr>
              <a:t>Overview</a:t>
            </a:r>
            <a:r>
              <a:rPr lang="en-US" sz="4500" dirty="0">
                <a:solidFill>
                  <a:srgbClr val="7F7F7F"/>
                </a:solidFill>
                <a:latin typeface="+mn-lt"/>
              </a:rPr>
              <a:t/>
            </a:r>
            <a:br>
              <a:rPr lang="en-US" sz="4500" dirty="0">
                <a:solidFill>
                  <a:srgbClr val="7F7F7F"/>
                </a:solidFill>
                <a:latin typeface="+mn-lt"/>
              </a:rPr>
            </a:br>
            <a:endParaRPr lang="en-US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573707" cy="1039875"/>
          </a:xfrm>
          <a:prstGeom prst="rect">
            <a:avLst/>
          </a:prstGeom>
          <a:solidFill>
            <a:srgbClr val="0A2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910200"/>
            <a:ext cx="9573707" cy="1039875"/>
          </a:xfrm>
          <a:prstGeom prst="rect">
            <a:avLst/>
          </a:prstGeom>
          <a:solidFill>
            <a:srgbClr val="0A2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0" y="5846572"/>
            <a:ext cx="9573707" cy="63629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1010789"/>
            <a:ext cx="9573707" cy="63629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009" y="1984984"/>
            <a:ext cx="2743200" cy="9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1204218"/>
            <a:ext cx="9236074" cy="2229373"/>
          </a:xfrm>
          <a:prstGeom prst="rect">
            <a:avLst/>
          </a:prstGeom>
          <a:solidFill>
            <a:srgbClr val="414D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23" y="450560"/>
            <a:ext cx="7966115" cy="744142"/>
          </a:xfrm>
        </p:spPr>
        <p:txBody>
          <a:bodyPr/>
          <a:lstStyle/>
          <a:p>
            <a:pPr algn="r"/>
            <a:r>
              <a:rPr lang="en-US" sz="2400" dirty="0" smtClean="0"/>
              <a:t>Cloud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82925" y="3973748"/>
            <a:ext cx="9569" cy="155011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1381" y="4093011"/>
            <a:ext cx="3893827" cy="944013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400" b="1" dirty="0" smtClean="0"/>
              <a:t>Department </a:t>
            </a:r>
            <a:r>
              <a:rPr lang="en-US" sz="1400" b="1" dirty="0"/>
              <a:t>of Homeland </a:t>
            </a:r>
            <a:r>
              <a:rPr lang="en-US" sz="1400" b="1" dirty="0" smtClean="0"/>
              <a:t>Security (DHS)</a:t>
            </a:r>
            <a:endParaRPr lang="en-US" sz="1400" b="1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400" b="1" dirty="0"/>
              <a:t>National Archives and Records </a:t>
            </a:r>
            <a:r>
              <a:rPr lang="en-US" sz="1400" b="1" dirty="0" smtClean="0"/>
              <a:t>Administration (NARA) </a:t>
            </a:r>
            <a:endParaRPr lang="en-US" sz="1400" b="1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400" b="1" dirty="0"/>
              <a:t>Department of </a:t>
            </a:r>
            <a:r>
              <a:rPr lang="en-US" sz="1400" b="1" dirty="0" smtClean="0"/>
              <a:t>Justice (DOJ)</a:t>
            </a:r>
            <a:endParaRPr lang="en-US" sz="12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3195" y="979671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100" b="1" dirty="0">
                <a:latin typeface="+mn-lt"/>
              </a:rPr>
              <a:t>Key Capabilities &amp; Customers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543" y="3973748"/>
            <a:ext cx="4004085" cy="1209085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r>
              <a:rPr lang="en-US" sz="1400" b="1" dirty="0"/>
              <a:t>Department of Defense</a:t>
            </a:r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Army Acquisition Community including ASA(ALT) HQ, CERDEC, PEO EIS, PEO CS&amp;CSS, PEO IEW&amp;S, PEO Soldier and SoSE&amp;I</a:t>
            </a:r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National Ground Intelligence </a:t>
            </a:r>
            <a:r>
              <a:rPr lang="en-US" sz="1400" dirty="0" smtClean="0"/>
              <a:t>Center (NGIC)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-1" y="6236680"/>
            <a:ext cx="9236075" cy="713395"/>
          </a:xfrm>
          <a:prstGeom prst="rect">
            <a:avLst/>
          </a:prstGeom>
          <a:solidFill>
            <a:srgbClr val="E7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9231" y="5584191"/>
            <a:ext cx="6118484" cy="585838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 algn="ctr"/>
            <a:r>
              <a:rPr lang="en-US" sz="1600" i="1" dirty="0"/>
              <a:t>Delivered first ever SaaS solution for DHS </a:t>
            </a:r>
            <a:r>
              <a:rPr lang="en-US" sz="1600" i="1" dirty="0" smtClean="0"/>
              <a:t>ICE</a:t>
            </a:r>
          </a:p>
          <a:p>
            <a:pPr algn="ctr"/>
            <a:r>
              <a:rPr lang="en-US" sz="1600" i="1" dirty="0" smtClean="0"/>
              <a:t>in </a:t>
            </a:r>
            <a:r>
              <a:rPr lang="en-US" sz="1600" i="1" dirty="0"/>
              <a:t>the AWS GovCloud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85B519-237D-E24B-9793-0434FE036044}"/>
              </a:ext>
            </a:extLst>
          </p:cNvPr>
          <p:cNvSpPr txBox="1"/>
          <p:nvPr/>
        </p:nvSpPr>
        <p:spPr>
          <a:xfrm>
            <a:off x="216543" y="3566247"/>
            <a:ext cx="3236151" cy="370394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r>
              <a:rPr lang="en-US" b="1" dirty="0"/>
              <a:t>Current and Recent Customers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AADBF5C-2061-064E-B70A-8A7A5644BF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8" y="1204218"/>
            <a:ext cx="3273473" cy="22360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44057" y="1236642"/>
            <a:ext cx="6041085" cy="1755389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Cloud Based Systems and Application Design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Systems and Application Migration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Provisioning Service Engineering Support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Cloud Account Provisioning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Cloud Systems Accreditation</a:t>
            </a:r>
          </a:p>
        </p:txBody>
      </p:sp>
    </p:spTree>
    <p:extLst>
      <p:ext uri="{BB962C8B-B14F-4D97-AF65-F5344CB8AC3E}">
        <p14:creationId xmlns:p14="http://schemas.microsoft.com/office/powerpoint/2010/main" val="24540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03195" y="1023091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b="1" dirty="0">
                <a:latin typeface="+mn-lt"/>
              </a:rPr>
              <a:t>Federal and Commercial Performance Results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B4DCC6D-8547-E749-9065-474809E47517}"/>
              </a:ext>
            </a:extLst>
          </p:cNvPr>
          <p:cNvCxnSpPr>
            <a:cxnSpLocks/>
          </p:cNvCxnSpPr>
          <p:nvPr/>
        </p:nvCxnSpPr>
        <p:spPr>
          <a:xfrm>
            <a:off x="6522978" y="2126445"/>
            <a:ext cx="0" cy="436127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E0276E8-B887-5145-877F-200311E2C3C3}"/>
              </a:ext>
            </a:extLst>
          </p:cNvPr>
          <p:cNvCxnSpPr>
            <a:cxnSpLocks/>
          </p:cNvCxnSpPr>
          <p:nvPr/>
        </p:nvCxnSpPr>
        <p:spPr>
          <a:xfrm>
            <a:off x="3520572" y="2126313"/>
            <a:ext cx="0" cy="436127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ooter Placeholder 2">
            <a:extLst>
              <a:ext uri="{FF2B5EF4-FFF2-40B4-BE49-F238E27FC236}">
                <a16:creationId xmlns:a16="http://schemas.microsoft.com/office/drawing/2014/main" xmlns="" id="{E353A4B0-1A0A-4D47-A0FC-DD846C78B6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76770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31912" y="1628462"/>
            <a:ext cx="2571384" cy="3470396"/>
            <a:chOff x="4996230" y="1470619"/>
            <a:chExt cx="2571384" cy="3470396"/>
          </a:xfrm>
        </p:grpSpPr>
        <p:sp>
          <p:nvSpPr>
            <p:cNvPr id="21" name="TextBox 20"/>
            <p:cNvSpPr txBox="1"/>
            <p:nvPr/>
          </p:nvSpPr>
          <p:spPr>
            <a:xfrm>
              <a:off x="5091594" y="2681168"/>
              <a:ext cx="2085884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Department of Homeland Security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96230" y="3154849"/>
              <a:ext cx="2571384" cy="1786166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Delivered first ever SaaS solution for the DHS ICE VINE system in the AWS </a:t>
              </a:r>
              <a:r>
                <a:rPr lang="en-US" sz="1000" dirty="0" err="1"/>
                <a:t>GovCloud</a:t>
              </a:r>
              <a:r>
                <a:rPr lang="en-US" sz="1000" dirty="0"/>
                <a:t> </a:t>
              </a:r>
              <a:r>
                <a:rPr lang="en-US" sz="1000" dirty="0" smtClean="0"/>
                <a:t>that complies with </a:t>
              </a:r>
              <a:r>
                <a:rPr lang="en-US" sz="1000" dirty="0"/>
                <a:t>significant and complex security requirements.</a:t>
              </a:r>
            </a:p>
            <a:p>
              <a:endParaRPr lang="en-US" sz="1000" dirty="0"/>
            </a:p>
            <a:p>
              <a:r>
                <a:rPr lang="en-US" sz="1000" b="1" dirty="0"/>
                <a:t>Support Includes: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Integrated </a:t>
              </a:r>
              <a:r>
                <a:rPr lang="en-US" sz="1000" dirty="0"/>
                <a:t>security monitoring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Cloud Service Router management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Integrated security management with DHS </a:t>
              </a:r>
              <a:r>
                <a:rPr lang="en-US" sz="1000" dirty="0" err="1" smtClean="0"/>
                <a:t>OneNet</a:t>
              </a:r>
              <a:endParaRPr lang="en-US" sz="10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354" y="1470619"/>
              <a:ext cx="1142364" cy="113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726608" y="1632874"/>
            <a:ext cx="2610532" cy="3474549"/>
            <a:chOff x="2726253" y="1466466"/>
            <a:chExt cx="2610532" cy="3474549"/>
          </a:xfrm>
        </p:grpSpPr>
        <p:sp>
          <p:nvSpPr>
            <p:cNvPr id="25" name="TextBox 24"/>
            <p:cNvSpPr txBox="1"/>
            <p:nvPr/>
          </p:nvSpPr>
          <p:spPr>
            <a:xfrm>
              <a:off x="2726253" y="3154849"/>
              <a:ext cx="2610532" cy="1786166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Migrated the DOJ Victim Notification System platform and communication systems from the Rockville, MD Data Center and Appriss Louisville Data Center to the AWS cloud.</a:t>
              </a:r>
            </a:p>
            <a:p>
              <a:endParaRPr lang="en-US" sz="1000" dirty="0"/>
            </a:p>
            <a:p>
              <a:r>
                <a:rPr lang="en-US" sz="1000" b="1" dirty="0"/>
                <a:t>Support Includes</a:t>
              </a:r>
              <a:r>
                <a:rPr lang="en-US" sz="1000" b="1" dirty="0" smtClean="0"/>
                <a:t>: </a:t>
              </a:r>
              <a:endParaRPr lang="en-US" sz="10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Detailed Cloud </a:t>
              </a:r>
              <a:r>
                <a:rPr lang="en-US" sz="1000" dirty="0" smtClean="0"/>
                <a:t>Inventory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Cloud </a:t>
              </a:r>
              <a:r>
                <a:rPr lang="en-US" sz="1000" dirty="0"/>
                <a:t>Shaping Workshop and Design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Security Control Impact Assessment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Migration </a:t>
              </a:r>
              <a:r>
                <a:rPr lang="en-US" sz="1000" dirty="0" smtClean="0"/>
                <a:t>Certification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16761" y="2733446"/>
              <a:ext cx="1895656" cy="308839"/>
            </a:xfrm>
            <a:prstGeom prst="rect">
              <a:avLst/>
            </a:prstGeom>
            <a:noFill/>
          </p:spPr>
          <p:txBody>
            <a:bodyPr wrap="non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Department of Justice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7380" y="1466466"/>
              <a:ext cx="1154416" cy="115441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45831" y="1584316"/>
            <a:ext cx="2945122" cy="3600051"/>
            <a:chOff x="-483099" y="1417908"/>
            <a:chExt cx="2945122" cy="3600051"/>
          </a:xfrm>
        </p:grpSpPr>
        <p:sp>
          <p:nvSpPr>
            <p:cNvPr id="22" name="TextBox 21"/>
            <p:cNvSpPr txBox="1"/>
            <p:nvPr/>
          </p:nvSpPr>
          <p:spPr>
            <a:xfrm>
              <a:off x="-483099" y="2694407"/>
              <a:ext cx="2835712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National Archives and Records </a:t>
              </a:r>
              <a:r>
                <a:rPr lang="en-US" sz="1400" b="1" dirty="0" smtClean="0"/>
                <a:t>Administration</a:t>
              </a:r>
              <a:endParaRPr lang="en-US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407828" y="3154849"/>
              <a:ext cx="2869851" cy="1863110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DSA supports NARA’s Description &amp; Authority System (DAS</a:t>
              </a:r>
              <a:r>
                <a:rPr lang="en-US" sz="1000" dirty="0" smtClean="0">
                  <a:solidFill>
                    <a:prstClr val="black"/>
                  </a:solidFill>
                </a:rPr>
                <a:t>),  </a:t>
              </a:r>
              <a:r>
                <a:rPr lang="en-US" sz="1000" dirty="0">
                  <a:solidFill>
                    <a:prstClr val="black"/>
                  </a:solidFill>
                </a:rPr>
                <a:t>t</a:t>
              </a:r>
              <a:r>
                <a:rPr lang="en-US" sz="1000" dirty="0" smtClean="0">
                  <a:solidFill>
                    <a:prstClr val="black"/>
                  </a:solidFill>
                </a:rPr>
                <a:t>he </a:t>
              </a:r>
              <a:r>
                <a:rPr lang="en-US" sz="1000" dirty="0">
                  <a:solidFill>
                    <a:prstClr val="black"/>
                  </a:solidFill>
                </a:rPr>
                <a:t>primary card catalog for the National Archives and Records Administration. </a:t>
              </a:r>
              <a:r>
                <a:rPr lang="en-US" sz="1000" dirty="0" smtClean="0">
                  <a:solidFill>
                    <a:prstClr val="black"/>
                  </a:solidFill>
                </a:rPr>
                <a:t>NARA’s </a:t>
              </a:r>
              <a:r>
                <a:rPr lang="en-US" sz="1000" dirty="0">
                  <a:solidFill>
                    <a:prstClr val="black"/>
                  </a:solidFill>
                </a:rPr>
                <a:t>National Archives Catalog (NAC) is </a:t>
              </a:r>
              <a:r>
                <a:rPr lang="en-US" sz="1000" dirty="0" smtClean="0">
                  <a:solidFill>
                    <a:prstClr val="black"/>
                  </a:solidFill>
                </a:rPr>
                <a:t>an </a:t>
              </a:r>
              <a:r>
                <a:rPr lang="en-US" sz="1000" dirty="0">
                  <a:solidFill>
                    <a:prstClr val="black"/>
                  </a:solidFill>
                </a:rPr>
                <a:t>online public portal </a:t>
              </a:r>
              <a:r>
                <a:rPr lang="en-US" sz="1000" dirty="0" smtClean="0">
                  <a:solidFill>
                    <a:prstClr val="black"/>
                  </a:solidFill>
                </a:rPr>
                <a:t>with access to records. </a:t>
              </a:r>
              <a:r>
                <a:rPr lang="en-US" sz="1000" dirty="0">
                  <a:solidFill>
                    <a:prstClr val="black"/>
                  </a:solidFill>
                </a:rPr>
                <a:t>The catalog also searches all webpages on Archives.gov.  </a:t>
              </a:r>
              <a:endParaRPr lang="en-US" sz="10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600"/>
                </a:spcBef>
                <a:defRPr/>
              </a:pPr>
              <a:endParaRPr lang="en-US" sz="1000" dirty="0" smtClean="0">
                <a:solidFill>
                  <a:prstClr val="black"/>
                </a:solidFill>
              </a:endParaRPr>
            </a:p>
            <a:p>
              <a:r>
                <a:rPr lang="en-US" sz="1000" b="1" dirty="0"/>
                <a:t>Support Includes: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prstClr val="black"/>
                  </a:solidFill>
                </a:rPr>
                <a:t>Supporting DAS, NARA’s </a:t>
              </a:r>
              <a:r>
                <a:rPr lang="en-US" sz="1000" dirty="0">
                  <a:solidFill>
                    <a:prstClr val="black"/>
                  </a:solidFill>
                </a:rPr>
                <a:t>first </a:t>
              </a:r>
              <a:r>
                <a:rPr lang="en-US" sz="1000" dirty="0" smtClean="0">
                  <a:solidFill>
                    <a:prstClr val="black"/>
                  </a:solidFill>
                </a:rPr>
                <a:t>enterprise application in the cloud</a:t>
              </a:r>
              <a:endParaRPr lang="en-US" sz="1000" dirty="0">
                <a:solidFill>
                  <a:prstClr val="black"/>
                </a:solidFill>
              </a:endParaRPr>
            </a:p>
            <a:p>
              <a:pPr lvl="0"/>
              <a:endParaRPr lang="en-US" sz="1000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56" y="1417908"/>
              <a:ext cx="1234402" cy="1234402"/>
            </a:xfrm>
            <a:prstGeom prst="rect">
              <a:avLst/>
            </a:prstGeom>
          </p:spPr>
        </p:pic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003195" y="427934"/>
            <a:ext cx="7966115" cy="744142"/>
          </a:xfrm>
        </p:spPr>
        <p:txBody>
          <a:bodyPr/>
          <a:lstStyle/>
          <a:p>
            <a:pPr algn="r"/>
            <a:r>
              <a:rPr lang="en-US" sz="2400" dirty="0" smtClean="0"/>
              <a:t>Cloud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6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BFC3A61-7646-BE40-810A-0804B72D2C7C}"/>
              </a:ext>
            </a:extLst>
          </p:cNvPr>
          <p:cNvCxnSpPr>
            <a:cxnSpLocks/>
          </p:cNvCxnSpPr>
          <p:nvPr/>
        </p:nvCxnSpPr>
        <p:spPr>
          <a:xfrm>
            <a:off x="3459192" y="2143413"/>
            <a:ext cx="0" cy="434281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459192" y="2164139"/>
            <a:ext cx="3138602" cy="3262909"/>
            <a:chOff x="4889241" y="2264166"/>
            <a:chExt cx="3962362" cy="326290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D6BB7ED-FEDA-7346-96FB-CBE7DBDDD976}"/>
                </a:ext>
              </a:extLst>
            </p:cNvPr>
            <p:cNvSpPr txBox="1"/>
            <p:nvPr/>
          </p:nvSpPr>
          <p:spPr>
            <a:xfrm>
              <a:off x="4983597" y="2264166"/>
              <a:ext cx="3868005" cy="308839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PEO </a:t>
              </a:r>
              <a:r>
                <a:rPr lang="en-US" sz="1400" b="1" dirty="0" smtClean="0"/>
                <a:t>EIS </a:t>
              </a:r>
              <a:r>
                <a:rPr lang="en-US" sz="1400" b="1" dirty="0"/>
                <a:t>MilTech Solutions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61A8D23-9C6D-864F-9B7B-301258E48AEB}"/>
                </a:ext>
              </a:extLst>
            </p:cNvPr>
            <p:cNvSpPr txBox="1"/>
            <p:nvPr/>
          </p:nvSpPr>
          <p:spPr>
            <a:xfrm>
              <a:off x="4889241" y="2740635"/>
              <a:ext cx="3962362" cy="2786440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/>
                <a:t>DSA provides MilTech Solutions and </a:t>
              </a:r>
              <a:r>
                <a:rPr lang="en-US" sz="1000" dirty="0" smtClean="0"/>
                <a:t>its </a:t>
              </a:r>
              <a:r>
                <a:rPr lang="en-US" sz="1000" dirty="0"/>
                <a:t>DoD customers with Cloud services </a:t>
              </a:r>
              <a:r>
                <a:rPr lang="en-US" sz="1000" dirty="0" smtClean="0"/>
                <a:t>to include: Providing </a:t>
              </a:r>
              <a:r>
                <a:rPr lang="en-US" sz="1000" dirty="0"/>
                <a:t>Cloud Account and Service </a:t>
              </a:r>
              <a:r>
                <a:rPr lang="en-US" sz="1000" dirty="0" smtClean="0"/>
                <a:t>Provisioning; </a:t>
              </a:r>
              <a:r>
                <a:rPr lang="en-US" sz="1000" dirty="0"/>
                <a:t>RMF for Cloud </a:t>
              </a:r>
              <a:r>
                <a:rPr lang="en-US" sz="1000" dirty="0" smtClean="0"/>
                <a:t>Services; </a:t>
              </a:r>
              <a:r>
                <a:rPr lang="en-US" sz="1000" dirty="0"/>
                <a:t>Software modernization and optimization </a:t>
              </a:r>
              <a:r>
                <a:rPr lang="en-US" sz="1000" dirty="0" smtClean="0"/>
                <a:t>services; and </a:t>
              </a:r>
              <a:r>
                <a:rPr lang="en-US" sz="1000" dirty="0"/>
                <a:t>Cloud </a:t>
              </a:r>
              <a:r>
                <a:rPr lang="en-US" sz="1000" dirty="0" smtClean="0"/>
                <a:t>migration </a:t>
              </a:r>
              <a:r>
                <a:rPr lang="en-US" sz="1000" dirty="0"/>
                <a:t>services evaluation, planning assistance and </a:t>
              </a:r>
              <a:r>
                <a:rPr lang="en-US" sz="1000" dirty="0" smtClean="0"/>
                <a:t>execution.</a:t>
              </a:r>
              <a:endParaRPr lang="en-US" sz="1000" dirty="0"/>
            </a:p>
            <a:p>
              <a:r>
                <a:rPr lang="en-US" sz="1000" b="1" dirty="0" smtClean="0"/>
                <a:t>Support </a:t>
              </a:r>
              <a:r>
                <a:rPr lang="en-US" sz="1000" b="1" dirty="0"/>
                <a:t>Includes: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Completed </a:t>
              </a:r>
              <a:r>
                <a:rPr lang="en-US" sz="1000" dirty="0"/>
                <a:t>Cloud Service Provider (CSP) migration planning for </a:t>
              </a:r>
              <a:r>
                <a:rPr lang="en-US" sz="1000" dirty="0" smtClean="0"/>
                <a:t>milSuite.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Completed </a:t>
              </a:r>
              <a:r>
                <a:rPr lang="en-US" sz="1000" dirty="0"/>
                <a:t>application optimization for transition to </a:t>
              </a:r>
              <a:r>
                <a:rPr lang="en-US" sz="1000" dirty="0" err="1"/>
                <a:t>milCloud</a:t>
              </a:r>
              <a:r>
                <a:rPr lang="en-US" sz="1000" dirty="0"/>
                <a:t> </a:t>
              </a:r>
              <a:r>
                <a:rPr lang="en-US" sz="1000" dirty="0" smtClean="0"/>
                <a:t>infrastructure.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Completed </a:t>
              </a:r>
              <a:r>
                <a:rPr lang="en-US" sz="1000" dirty="0"/>
                <a:t>cloud governance strategy for </a:t>
              </a:r>
              <a:r>
                <a:rPr lang="en-US" sz="1000" dirty="0" smtClean="0"/>
                <a:t>milSuite.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Integrated </a:t>
              </a:r>
              <a:r>
                <a:rPr lang="en-US" sz="1000" dirty="0"/>
                <a:t>ePolicy Orchestrator (ePO) Server and Assured Compliance Assessment Solution (ACAS) </a:t>
              </a:r>
              <a:r>
                <a:rPr lang="en-US" sz="1000" dirty="0" smtClean="0"/>
                <a:t>scans.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Built </a:t>
              </a:r>
              <a:r>
                <a:rPr lang="en-US" sz="1000" dirty="0"/>
                <a:t>DISA milCloud Production and COOP environments for </a:t>
              </a:r>
              <a:r>
                <a:rPr lang="en-US" sz="1000" dirty="0" smtClean="0"/>
                <a:t>milSuite.</a:t>
              </a:r>
              <a:endParaRPr lang="en-US" sz="1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002" y="1112230"/>
            <a:ext cx="3362820" cy="4893229"/>
            <a:chOff x="97102" y="1112230"/>
            <a:chExt cx="3362820" cy="49570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90467F0-10B3-D04B-9929-041DF5968DEE}"/>
                </a:ext>
              </a:extLst>
            </p:cNvPr>
            <p:cNvSpPr txBox="1"/>
            <p:nvPr/>
          </p:nvSpPr>
          <p:spPr>
            <a:xfrm>
              <a:off x="97102" y="2178929"/>
              <a:ext cx="3117603" cy="312869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National Ground Intelligence Center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4F80F72-0BDE-F84F-A04C-622E1316F2D7}"/>
                </a:ext>
              </a:extLst>
            </p:cNvPr>
            <p:cNvSpPr txBox="1"/>
            <p:nvPr/>
          </p:nvSpPr>
          <p:spPr>
            <a:xfrm>
              <a:off x="97102" y="2661900"/>
              <a:ext cx="3362820" cy="340741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provides Army Military Intelligence (MI) Community Information (CI) Technology Enterprise (ITE) Cloud Support to NGIC.  </a:t>
              </a:r>
            </a:p>
            <a:p>
              <a:endParaRPr lang="en-US" sz="1000" dirty="0"/>
            </a:p>
            <a:p>
              <a:r>
                <a:rPr lang="en-US" sz="1000" b="1" dirty="0"/>
                <a:t>Support Includes: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Providing Cloud Account and Service </a:t>
              </a:r>
              <a:r>
                <a:rPr lang="en-US" sz="1000" dirty="0" smtClean="0"/>
                <a:t>Provisioning.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Cloud governance and business process </a:t>
              </a:r>
              <a:r>
                <a:rPr lang="en-US" sz="1000" dirty="0" smtClean="0"/>
                <a:t>support.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RMF for Cloud </a:t>
              </a:r>
              <a:r>
                <a:rPr lang="en-US" sz="1000" dirty="0" smtClean="0"/>
                <a:t>Services.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Software re-factor/re-host migration evaluation, planning assistance and </a:t>
              </a:r>
              <a:r>
                <a:rPr lang="en-US" sz="1000" dirty="0" smtClean="0"/>
                <a:t>execution.</a:t>
              </a:r>
              <a:endParaRPr lang="en-US" sz="1000" dirty="0"/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Developed</a:t>
              </a:r>
              <a:r>
                <a:rPr lang="en-US" sz="1000" dirty="0"/>
                <a:t>, implemented and provisioned the Army’s C2S reference architecture (designed to bring together the 200+ current instances of cloud like systems in the </a:t>
              </a:r>
              <a:r>
                <a:rPr lang="en-US" sz="1000" dirty="0" smtClean="0"/>
                <a:t>Army into </a:t>
              </a:r>
              <a:r>
                <a:rPr lang="en-US" sz="1000" dirty="0"/>
                <a:t>singular </a:t>
              </a:r>
              <a:r>
                <a:rPr lang="en-US" sz="1000" dirty="0" smtClean="0"/>
                <a:t>architecture, </a:t>
              </a:r>
              <a:r>
                <a:rPr lang="en-US" sz="1000" dirty="0"/>
                <a:t>using infrastructure and platform as a service). Deployed on two networks (Unclassified and Classified</a:t>
              </a:r>
              <a:r>
                <a:rPr lang="en-US" sz="1000" dirty="0" smtClean="0"/>
                <a:t>).</a:t>
              </a:r>
              <a:endParaRPr lang="en-US" sz="1000" dirty="0"/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Provided a foundation from which Army Military Intelligence (MI) applications can reach RMF authorization in a more efficient manner taking advantage of cloud technology and automation </a:t>
              </a:r>
              <a:r>
                <a:rPr lang="en-US" sz="1000" dirty="0" smtClean="0"/>
                <a:t>by </a:t>
              </a:r>
              <a:r>
                <a:rPr lang="en-US" sz="1000" dirty="0"/>
                <a:t>enhancing overall security posture and </a:t>
              </a:r>
              <a:r>
                <a:rPr lang="en-US" sz="1000" dirty="0" smtClean="0"/>
                <a:t>governance.</a:t>
              </a:r>
              <a:endParaRPr lang="en-US" sz="1000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63314E7A-1F3A-9046-848D-36D3D606C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295" y="1112230"/>
              <a:ext cx="1132127" cy="1126467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1003195" y="1030908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100" b="1" dirty="0">
                <a:latin typeface="+mn-lt"/>
              </a:rPr>
              <a:t>DoD </a:t>
            </a:r>
            <a:r>
              <a:rPr lang="en-US" sz="1200" b="1" dirty="0">
                <a:latin typeface="+mn-lt"/>
              </a:rPr>
              <a:t>Performance</a:t>
            </a:r>
            <a:r>
              <a:rPr lang="en-US" sz="1100" b="1" dirty="0">
                <a:latin typeface="+mn-lt"/>
              </a:rPr>
              <a:t> Results</a:t>
            </a: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xmlns="" id="{3903CC7F-7E27-FA49-8E03-DF91640D1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21859" y="433935"/>
            <a:ext cx="7966115" cy="744142"/>
          </a:xfrm>
        </p:spPr>
        <p:txBody>
          <a:bodyPr/>
          <a:lstStyle/>
          <a:p>
            <a:pPr algn="r"/>
            <a:r>
              <a:rPr lang="en-US" sz="2400" dirty="0" smtClean="0"/>
              <a:t>Cloud</a:t>
            </a:r>
            <a:endParaRPr lang="en-US" sz="2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BFC3A61-7646-BE40-810A-0804B72D2C7C}"/>
              </a:ext>
            </a:extLst>
          </p:cNvPr>
          <p:cNvCxnSpPr>
            <a:cxnSpLocks/>
          </p:cNvCxnSpPr>
          <p:nvPr/>
        </p:nvCxnSpPr>
        <p:spPr>
          <a:xfrm>
            <a:off x="6672534" y="2143413"/>
            <a:ext cx="0" cy="434281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747275" y="1149877"/>
            <a:ext cx="2409837" cy="3893780"/>
            <a:chOff x="4919550" y="1271735"/>
            <a:chExt cx="2089618" cy="375742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1F8F4D4-F14E-CE40-8DFB-14C36A2C025F}"/>
                </a:ext>
              </a:extLst>
            </p:cNvPr>
            <p:cNvSpPr txBox="1"/>
            <p:nvPr/>
          </p:nvSpPr>
          <p:spPr>
            <a:xfrm>
              <a:off x="4919550" y="2232830"/>
              <a:ext cx="1995388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Air Education &amp; Training Command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BB76661-FDD2-9746-BB3C-B6ECA12A2D9E}"/>
                </a:ext>
              </a:extLst>
            </p:cNvPr>
            <p:cNvSpPr txBox="1"/>
            <p:nvPr/>
          </p:nvSpPr>
          <p:spPr>
            <a:xfrm>
              <a:off x="4919550" y="2711547"/>
              <a:ext cx="2089618" cy="2317615"/>
            </a:xfrm>
            <a:prstGeom prst="rect">
              <a:avLst/>
            </a:prstGeom>
            <a:noFill/>
          </p:spPr>
          <p:txBody>
            <a:bodyPr wrap="square" lIns="92492" tIns="46246" rIns="92492" bIns="46246" rtlCol="0" anchor="t">
              <a:spAutoFit/>
            </a:bodyPr>
            <a:lstStyle/>
            <a:p>
              <a:r>
                <a:rPr lang="en-US" sz="1000" dirty="0" smtClean="0"/>
                <a:t>DSA provides AETC with Cloud services including</a:t>
              </a:r>
              <a:r>
                <a:rPr lang="en-US" sz="1000" dirty="0"/>
                <a:t>: Software modernization and optimization </a:t>
              </a:r>
              <a:r>
                <a:rPr lang="en-US" sz="1000" dirty="0" smtClean="0"/>
                <a:t>services; </a:t>
              </a:r>
              <a:r>
                <a:rPr lang="en-US" sz="1000" dirty="0"/>
                <a:t>Cloud governance and business process </a:t>
              </a:r>
              <a:r>
                <a:rPr lang="en-US" sz="1000" dirty="0" smtClean="0"/>
                <a:t>support; and </a:t>
              </a:r>
              <a:r>
                <a:rPr lang="en-US" sz="1000" dirty="0"/>
                <a:t>Cloud migration planning assistance and </a:t>
              </a:r>
              <a:r>
                <a:rPr lang="en-US" sz="1000" dirty="0" smtClean="0"/>
                <a:t>execution.</a:t>
              </a:r>
            </a:p>
            <a:p>
              <a:endParaRPr lang="en-US" sz="1000" b="1" dirty="0" smtClean="0"/>
            </a:p>
            <a:p>
              <a:r>
                <a:rPr lang="en-US" sz="1000" b="1" dirty="0" smtClean="0"/>
                <a:t>Support </a:t>
              </a:r>
              <a:r>
                <a:rPr lang="en-US" sz="1000" b="1" dirty="0"/>
                <a:t>Includes: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Built </a:t>
              </a:r>
              <a:r>
                <a:rPr lang="en-US" sz="1000" dirty="0"/>
                <a:t>a Microsoft Azure Cloud </a:t>
              </a:r>
              <a:r>
                <a:rPr lang="en-US" sz="1000" dirty="0" smtClean="0"/>
                <a:t>environment to </a:t>
              </a:r>
              <a:r>
                <a:rPr lang="en-US" sz="1000" dirty="0"/>
                <a:t>support AETC GTIMS development and testing requirements.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Built a Microsoft Azure Cloud instance to support the TIMS development and testing for current software production and maintenance.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8964AAB-4439-EF4D-AF20-FCC41F1E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191" y="1271735"/>
              <a:ext cx="978334" cy="978334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3012" y="1287211"/>
            <a:ext cx="2397112" cy="7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>
                <a:tint val="66000"/>
                <a:satMod val="160000"/>
              </a:srgbClr>
            </a:gs>
            <a:gs pos="50000">
              <a:srgbClr val="FF66FF">
                <a:tint val="44500"/>
                <a:satMod val="160000"/>
              </a:srgbClr>
            </a:gs>
            <a:gs pos="100000">
              <a:srgbClr val="FF66FF">
                <a:tint val="23500"/>
                <a:satMod val="16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208115A-418B-BF40-AE0B-FDF3DEA270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4"/>
          <a:stretch/>
        </p:blipFill>
        <p:spPr>
          <a:xfrm>
            <a:off x="0" y="-60963"/>
            <a:ext cx="9383486" cy="70356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-60962"/>
            <a:ext cx="3058170" cy="7011038"/>
          </a:xfrm>
          <a:prstGeom prst="rect">
            <a:avLst/>
          </a:prstGeom>
          <a:gradFill flip="none" rotWithShape="1">
            <a:gsLst>
              <a:gs pos="0">
                <a:srgbClr val="839CB2">
                  <a:shade val="30000"/>
                  <a:satMod val="115000"/>
                </a:srgbClr>
              </a:gs>
              <a:gs pos="50000">
                <a:srgbClr val="839CB2">
                  <a:shade val="67500"/>
                  <a:satMod val="115000"/>
                </a:srgbClr>
              </a:gs>
              <a:gs pos="100000">
                <a:srgbClr val="839CB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590" y="1595558"/>
            <a:ext cx="1922843" cy="647393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r>
              <a:rPr lang="en-US" b="1" cap="all" dirty="0" smtClean="0">
                <a:solidFill>
                  <a:schemeClr val="bg1"/>
                </a:solidFill>
                <a:cs typeface="Arial Narrow"/>
              </a:rPr>
              <a:t>Intelligent </a:t>
            </a:r>
          </a:p>
          <a:p>
            <a:r>
              <a:rPr lang="en-US" b="1" cap="all" dirty="0" smtClean="0">
                <a:solidFill>
                  <a:schemeClr val="bg1"/>
                </a:solidFill>
                <a:cs typeface="Arial Narrow"/>
              </a:rPr>
              <a:t>Analytics</a:t>
            </a:r>
            <a:endParaRPr lang="en-US" b="1" cap="all" dirty="0">
              <a:solidFill>
                <a:schemeClr val="bg1"/>
              </a:solidFill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522" y="2304898"/>
            <a:ext cx="1927601" cy="1866188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</a:rPr>
              <a:t>Extract hidden knowledge, deliver breakthrough insights and drive more informed </a:t>
            </a:r>
            <a:r>
              <a:rPr lang="en-US" sz="1600" dirty="0" smtClean="0">
                <a:solidFill>
                  <a:schemeClr val="bg1"/>
                </a:solidFill>
              </a:rPr>
              <a:t>decision making.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196" y="5158646"/>
            <a:ext cx="1189661" cy="4633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055" y="5266926"/>
            <a:ext cx="2224208" cy="536593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Key Capabilities &amp; </a:t>
            </a:r>
            <a:r>
              <a:rPr lang="en-US" sz="1200" b="1" dirty="0" smtClean="0">
                <a:solidFill>
                  <a:schemeClr val="bg1"/>
                </a:solidFill>
              </a:rPr>
              <a:t>Customers’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Performance Results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90" y="279362"/>
            <a:ext cx="142384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2541"/>
            <a:ext cx="9236075" cy="2819056"/>
          </a:xfrm>
          <a:prstGeom prst="rect">
            <a:avLst/>
          </a:prstGeom>
          <a:gradFill flip="none" rotWithShape="1">
            <a:gsLst>
              <a:gs pos="0">
                <a:srgbClr val="839CB2">
                  <a:shade val="30000"/>
                  <a:satMod val="115000"/>
                </a:srgbClr>
              </a:gs>
              <a:gs pos="50000">
                <a:srgbClr val="839CB2">
                  <a:shade val="67500"/>
                  <a:satMod val="115000"/>
                </a:srgbClr>
              </a:gs>
              <a:gs pos="100000">
                <a:srgbClr val="839CB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80" y="431599"/>
            <a:ext cx="7966115" cy="452313"/>
          </a:xfrm>
        </p:spPr>
        <p:txBody>
          <a:bodyPr/>
          <a:lstStyle/>
          <a:p>
            <a:pPr algn="r"/>
            <a:r>
              <a:rPr lang="en-US" sz="2400" dirty="0" smtClean="0"/>
              <a:t>Intelligent </a:t>
            </a:r>
            <a:r>
              <a:rPr lang="en-US" sz="2400" dirty="0"/>
              <a:t>Analytics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3553" y="1174069"/>
            <a:ext cx="5792256" cy="2752585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Enterprise Architecture and </a:t>
            </a:r>
            <a:r>
              <a:rPr lang="en-US" dirty="0" smtClean="0">
                <a:solidFill>
                  <a:schemeClr val="bg1"/>
                </a:solidFill>
              </a:rPr>
              <a:t>Design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</a:t>
            </a:r>
            <a:r>
              <a:rPr lang="en-US" dirty="0" smtClean="0">
                <a:solidFill>
                  <a:schemeClr val="bg1"/>
                </a:solidFill>
              </a:rPr>
              <a:t>Critical Infrastructure Intelligence Systems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•  </a:t>
            </a:r>
            <a:r>
              <a:rPr lang="en-US" dirty="0">
                <a:solidFill>
                  <a:schemeClr val="bg1"/>
                </a:solidFill>
              </a:rPr>
              <a:t>Data Modeling and Integration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Data Mining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Data Warehousing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Data Visualization, Reporting and Dashboard Design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Enterprise Information Management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Predictive </a:t>
            </a:r>
            <a:r>
              <a:rPr lang="en-US" dirty="0" smtClean="0">
                <a:solidFill>
                  <a:schemeClr val="bg1"/>
                </a:solidFill>
              </a:rPr>
              <a:t>Analytics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10" y="4070069"/>
            <a:ext cx="3076043" cy="370394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r>
              <a:rPr lang="en-US" b="1" dirty="0"/>
              <a:t>Current and Past Customers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85309" y="4388115"/>
            <a:ext cx="0" cy="20877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7350" y="4423672"/>
            <a:ext cx="2992452" cy="2232442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 smtClean="0"/>
              <a:t>Department </a:t>
            </a:r>
            <a:r>
              <a:rPr lang="en-US" sz="1100" b="1" dirty="0"/>
              <a:t>of </a:t>
            </a:r>
            <a:r>
              <a:rPr lang="en-US" sz="1100" b="1" dirty="0" smtClean="0"/>
              <a:t>Justice (DOJ)</a:t>
            </a:r>
            <a:endParaRPr lang="en-US" sz="11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/>
              <a:t>Department of </a:t>
            </a:r>
            <a:r>
              <a:rPr lang="en-US" sz="1100" b="1" dirty="0" smtClean="0"/>
              <a:t>Energy (DOE)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/>
              <a:t>Department of </a:t>
            </a:r>
            <a:r>
              <a:rPr lang="en-US" sz="1100" b="1" dirty="0" smtClean="0"/>
              <a:t>Agriculture (USDA)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 smtClean="0"/>
              <a:t>Environmental Protection Agency (EPA)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/>
              <a:t>US Patent and Trademark </a:t>
            </a:r>
            <a:r>
              <a:rPr lang="en-US" sz="1100" b="1" dirty="0" smtClean="0"/>
              <a:t>Office (USPTO)</a:t>
            </a:r>
            <a:endParaRPr lang="en-US" sz="11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 smtClean="0"/>
              <a:t>Nuclear </a:t>
            </a:r>
            <a:r>
              <a:rPr lang="en-US" sz="1100" b="1" dirty="0"/>
              <a:t>Regulatory </a:t>
            </a:r>
            <a:r>
              <a:rPr lang="en-US" sz="1100" b="1" dirty="0" smtClean="0"/>
              <a:t>Commission (NRC)</a:t>
            </a:r>
            <a:endParaRPr lang="en-US" sz="11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 smtClean="0"/>
              <a:t>Commonwealth </a:t>
            </a:r>
            <a:r>
              <a:rPr lang="en-US" sz="1100" b="1" dirty="0"/>
              <a:t>of </a:t>
            </a:r>
            <a:r>
              <a:rPr lang="en-US" sz="1100" b="1" dirty="0" smtClean="0"/>
              <a:t>Virginia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/>
              <a:t>National Archives and Records </a:t>
            </a:r>
            <a:r>
              <a:rPr lang="en-US" sz="1100" b="1" dirty="0" smtClean="0"/>
              <a:t>Administration (NARA) </a:t>
            </a:r>
            <a:endParaRPr lang="en-US" sz="11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3195" y="994478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100" b="1" dirty="0">
                <a:latin typeface="+mn-lt"/>
              </a:rPr>
              <a:t>Key Capabilities &amp; Customers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95" y="4388115"/>
            <a:ext cx="3285760" cy="1911970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r>
              <a:rPr lang="en-US" sz="1100" b="1" dirty="0"/>
              <a:t>Department of Defense</a:t>
            </a:r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Army Acquisition Community including ASA(ALT) HQ, CERDEC, PEO EIS, PEO CS&amp;CSS, PEO IEW&amp;S, PEO Soldier and SoSE&amp;I</a:t>
            </a:r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National Ground Intelligence </a:t>
            </a:r>
            <a:r>
              <a:rPr lang="en-US" sz="1100" dirty="0" smtClean="0"/>
              <a:t>Center (NGIC)</a:t>
            </a:r>
            <a:endParaRPr lang="en-US" sz="1100" dirty="0"/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Army Contracting </a:t>
            </a:r>
            <a:r>
              <a:rPr lang="en-US" sz="1100" dirty="0" smtClean="0"/>
              <a:t>Command (ACC)</a:t>
            </a:r>
            <a:endParaRPr lang="en-US" sz="1100" dirty="0"/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Joint Program Executive Office for </a:t>
            </a:r>
            <a:r>
              <a:rPr lang="en-US" sz="1100" dirty="0" smtClean="0"/>
              <a:t>Chemical, Biological, Radiological, Nuclear Defense (JPEO-CBRND)</a:t>
            </a:r>
            <a:endParaRPr lang="en-US" sz="1100" dirty="0"/>
          </a:p>
          <a:p>
            <a:pPr marL="112713" indent="-112713"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Naval Facilities Command (NAVFAC)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FAC2863-376F-C741-B0BD-C6DB71FA82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7"/>
          <a:stretch/>
        </p:blipFill>
        <p:spPr>
          <a:xfrm>
            <a:off x="0" y="1212541"/>
            <a:ext cx="3060382" cy="2833853"/>
          </a:xfrm>
          <a:prstGeom prst="rect">
            <a:avLst/>
          </a:prstGeom>
        </p:spPr>
      </p:pic>
      <p:sp>
        <p:nvSpPr>
          <p:cNvPr id="18" name="Footer Placeholder 2">
            <a:extLst>
              <a:ext uri="{FF2B5EF4-FFF2-40B4-BE49-F238E27FC236}">
                <a16:creationId xmlns:a16="http://schemas.microsoft.com/office/drawing/2014/main" xmlns="" id="{374475EC-6D6F-9949-B5F3-77DA4769D4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320985" y="4388114"/>
            <a:ext cx="0" cy="20877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23799" y="4414585"/>
            <a:ext cx="3060232" cy="13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 smtClean="0"/>
              <a:t>Transportation Research Board (TRB)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 smtClean="0"/>
              <a:t>State </a:t>
            </a:r>
            <a:r>
              <a:rPr lang="en-US" sz="1100" b="1" dirty="0"/>
              <a:t>of Maryland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/>
              <a:t>National Nuclear Security </a:t>
            </a:r>
            <a:r>
              <a:rPr lang="en-US" sz="1100" b="1" dirty="0" smtClean="0"/>
              <a:t>Administration (NNSA) </a:t>
            </a:r>
            <a:endParaRPr lang="en-US" sz="11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 smtClean="0"/>
              <a:t>Sandia </a:t>
            </a:r>
            <a:r>
              <a:rPr lang="en-US" sz="1100" b="1" dirty="0"/>
              <a:t>National </a:t>
            </a:r>
            <a:r>
              <a:rPr lang="en-US" sz="1100" b="1" dirty="0" smtClean="0"/>
              <a:t>Laboratories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 smtClean="0"/>
              <a:t>Office of Management &amp; Budget (OMB)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8756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93670" y="1032130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b="1" dirty="0">
                <a:latin typeface="+mn-lt"/>
              </a:rPr>
              <a:t>DoD Performance Results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F794D22-9BA1-254A-A49D-3AE1AAF5C90A}"/>
              </a:ext>
            </a:extLst>
          </p:cNvPr>
          <p:cNvCxnSpPr/>
          <p:nvPr/>
        </p:nvCxnSpPr>
        <p:spPr>
          <a:xfrm>
            <a:off x="2419221" y="2551634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E4AE26A-18B3-064E-8D81-7B8DBA7B1D9A}"/>
              </a:ext>
            </a:extLst>
          </p:cNvPr>
          <p:cNvCxnSpPr/>
          <p:nvPr/>
        </p:nvCxnSpPr>
        <p:spPr>
          <a:xfrm>
            <a:off x="4715372" y="2551634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46D41FF-334F-AD42-A0BA-0E0C677B02A7}"/>
              </a:ext>
            </a:extLst>
          </p:cNvPr>
          <p:cNvCxnSpPr/>
          <p:nvPr/>
        </p:nvCxnSpPr>
        <p:spPr>
          <a:xfrm>
            <a:off x="6900677" y="2551634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792687" y="1564519"/>
            <a:ext cx="2560153" cy="4243051"/>
            <a:chOff x="6792687" y="1564519"/>
            <a:chExt cx="2560153" cy="42430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38D64EA-C117-044B-8680-52815C5CD004}"/>
                </a:ext>
              </a:extLst>
            </p:cNvPr>
            <p:cNvSpPr txBox="1"/>
            <p:nvPr/>
          </p:nvSpPr>
          <p:spPr>
            <a:xfrm>
              <a:off x="6792687" y="2404438"/>
              <a:ext cx="2560153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Navy Facilities Command Georeadiness Center (GRC)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EBF3FFD-255B-2740-B7CC-D690D2692700}"/>
                </a:ext>
              </a:extLst>
            </p:cNvPr>
            <p:cNvSpPr txBox="1"/>
            <p:nvPr/>
          </p:nvSpPr>
          <p:spPr>
            <a:xfrm>
              <a:off x="6934181" y="2944186"/>
              <a:ext cx="2277165" cy="2863384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provides full Geographical Information Systems (GIS) and information technology support including requirements definition, reporting and data collection of GRC enterprise </a:t>
              </a:r>
              <a:r>
                <a:rPr lang="en-US" sz="1000" dirty="0" smtClean="0"/>
                <a:t>data.</a:t>
              </a:r>
              <a:endParaRPr lang="en-US" sz="1000" dirty="0"/>
            </a:p>
            <a:p>
              <a:endParaRPr lang="en-US" sz="1000" dirty="0"/>
            </a:p>
            <a:p>
              <a:r>
                <a:rPr lang="en-US" sz="1000" b="1" dirty="0"/>
                <a:t>Support Includes: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Support </a:t>
              </a:r>
              <a:r>
                <a:rPr lang="en-US" sz="1000" dirty="0"/>
                <a:t>the Georeadiness Explorer (GRX) which combines spatial data with tabular information to support Navy decision </a:t>
              </a:r>
              <a:r>
                <a:rPr lang="en-US" sz="1000" dirty="0" smtClean="0"/>
                <a:t>making.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Utilize COTS solution GIS software Environmental Systems Research Institute (ESRI) for Technological analysis at the Navy installation </a:t>
              </a:r>
              <a:r>
                <a:rPr lang="en-US" sz="1000" dirty="0" smtClean="0"/>
                <a:t>level </a:t>
              </a:r>
              <a:r>
                <a:rPr lang="en-US" sz="1000" dirty="0"/>
                <a:t>with a focus on Financial Improvement and Audit Readiness (FIAR</a:t>
              </a:r>
              <a:r>
                <a:rPr lang="en-US" sz="1000" dirty="0" smtClean="0"/>
                <a:t>). </a:t>
              </a:r>
              <a:endParaRPr lang="en-US" sz="1000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C9D975A9-2DAD-E749-8EA9-834A0FD73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1558" y="1564519"/>
              <a:ext cx="2102411" cy="38891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714880" y="1213950"/>
            <a:ext cx="2253372" cy="3901123"/>
            <a:chOff x="4714880" y="1213950"/>
            <a:chExt cx="2253372" cy="390112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830B5FD-F0A1-3F43-A45B-28325DD7E6EA}"/>
                </a:ext>
              </a:extLst>
            </p:cNvPr>
            <p:cNvSpPr txBox="1"/>
            <p:nvPr/>
          </p:nvSpPr>
          <p:spPr>
            <a:xfrm>
              <a:off x="4719305" y="2404438"/>
              <a:ext cx="2244522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National Ground Intelligence Center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FCD8575-A98A-434C-9A0C-70C182C5CD1B}"/>
                </a:ext>
              </a:extLst>
            </p:cNvPr>
            <p:cNvSpPr txBox="1"/>
            <p:nvPr/>
          </p:nvSpPr>
          <p:spPr>
            <a:xfrm>
              <a:off x="4714880" y="2944186"/>
              <a:ext cx="2253372" cy="2170887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provided NGIC with Data Analytics support including Predictive Analytics on the Biometric Identity Intelligence Resource (Bi2R) System.</a:t>
              </a:r>
            </a:p>
            <a:p>
              <a:endParaRPr lang="en-US" sz="1000" dirty="0"/>
            </a:p>
            <a:p>
              <a:r>
                <a:rPr lang="en-US" sz="1000" b="1" dirty="0"/>
                <a:t>Support Includes:</a:t>
              </a:r>
              <a:endParaRPr lang="en-US" sz="1000" dirty="0"/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Predictive </a:t>
              </a:r>
              <a:r>
                <a:rPr lang="en-US" sz="1000" dirty="0"/>
                <a:t>Threat Probability Solution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Creation of senior leadership planning and execution dashboards, metrics, charts, statistics, analytics and graphs for high level </a:t>
              </a:r>
              <a:r>
                <a:rPr lang="en-US" sz="1000" dirty="0" smtClean="0"/>
                <a:t>reporting.</a:t>
              </a:r>
              <a:endParaRPr lang="en-US" sz="1000" dirty="0"/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Data analysis, quality evaluation and </a:t>
              </a:r>
              <a:r>
                <a:rPr lang="en-US" sz="1000" dirty="0" smtClean="0"/>
                <a:t>normalization.</a:t>
              </a:r>
              <a:endParaRPr lang="en-US" sz="1000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91E33956-9C8E-304B-8705-5D0C0B9B2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3799" y="1213950"/>
              <a:ext cx="1095534" cy="109005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399326" y="2443297"/>
            <a:ext cx="2335969" cy="2902608"/>
            <a:chOff x="2399326" y="2443297"/>
            <a:chExt cx="2335969" cy="290260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C85CA0A-BA9C-3C4D-8464-D1186ABC6711}"/>
                </a:ext>
              </a:extLst>
            </p:cNvPr>
            <p:cNvSpPr txBox="1"/>
            <p:nvPr/>
          </p:nvSpPr>
          <p:spPr>
            <a:xfrm>
              <a:off x="2471215" y="2944186"/>
              <a:ext cx="2248089" cy="2401719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Supported BI initiatives for the US Army Program Executive Office </a:t>
              </a:r>
              <a:r>
                <a:rPr lang="en-US" sz="1000" dirty="0" smtClean="0"/>
                <a:t>Enterprise Information Systems Military </a:t>
              </a:r>
              <a:r>
                <a:rPr lang="en-US" sz="1000" dirty="0"/>
                <a:t>Technical Solutions Office (MilTech</a:t>
              </a:r>
              <a:r>
                <a:rPr lang="en-US" sz="1000" dirty="0" smtClean="0"/>
                <a:t>), including nine major Army and Joint organizations for </a:t>
              </a:r>
              <a:r>
                <a:rPr lang="en-US" sz="1000" dirty="0"/>
                <a:t>over 10 </a:t>
              </a:r>
              <a:r>
                <a:rPr lang="en-US" sz="1000" dirty="0" smtClean="0"/>
                <a:t>years.</a:t>
              </a:r>
              <a:endParaRPr lang="en-US" sz="1000" dirty="0"/>
            </a:p>
            <a:p>
              <a:endParaRPr lang="en-US" sz="1000" dirty="0"/>
            </a:p>
            <a:p>
              <a:r>
                <a:rPr lang="en-US" sz="1000" b="1" dirty="0"/>
                <a:t>Support Includes: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Implemented </a:t>
              </a:r>
              <a:r>
                <a:rPr lang="en-US" sz="1000" dirty="0"/>
                <a:t>SAP Business Objects solutions for </a:t>
              </a:r>
              <a:r>
                <a:rPr lang="en-US" sz="1000" dirty="0" smtClean="0"/>
                <a:t>seven customers.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Designed, developed and </a:t>
              </a:r>
              <a:r>
                <a:rPr lang="en-US" sz="1000" dirty="0" smtClean="0"/>
                <a:t>currently maintain </a:t>
              </a:r>
              <a:r>
                <a:rPr lang="en-US" sz="1000" dirty="0"/>
                <a:t>400+ reports/dashboards. 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Implemented Data Warehouse leveraging Data Integrator, ETL tools, and </a:t>
              </a:r>
              <a:r>
                <a:rPr lang="en-US" sz="1000" dirty="0" smtClean="0"/>
                <a:t>reports/dashboards.</a:t>
              </a:r>
              <a:endParaRPr lang="en-US" sz="10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50F35F4-10C9-C844-9D3F-8498A5C26319}"/>
                </a:ext>
              </a:extLst>
            </p:cNvPr>
            <p:cNvSpPr txBox="1"/>
            <p:nvPr/>
          </p:nvSpPr>
          <p:spPr>
            <a:xfrm>
              <a:off x="2399326" y="2443297"/>
              <a:ext cx="2335969" cy="308839"/>
            </a:xfrm>
            <a:prstGeom prst="rect">
              <a:avLst/>
            </a:prstGeom>
            <a:noFill/>
          </p:spPr>
          <p:txBody>
            <a:bodyPr wrap="non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PEO </a:t>
              </a:r>
              <a:r>
                <a:rPr lang="en-US" sz="1400" b="1" dirty="0" smtClean="0"/>
                <a:t>EIS </a:t>
              </a:r>
              <a:r>
                <a:rPr lang="en-US" sz="1400" b="1" dirty="0"/>
                <a:t>MilTech Solutions</a:t>
              </a:r>
            </a:p>
          </p:txBody>
        </p:sp>
      </p:grp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xmlns="" id="{4848C8EF-0578-D641-A601-925C3A1F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93670" y="456379"/>
            <a:ext cx="7966115" cy="452313"/>
          </a:xfrm>
          <a:prstGeom prst="rect">
            <a:avLst/>
          </a:prstGeom>
        </p:spPr>
        <p:txBody>
          <a:bodyPr/>
          <a:lstStyle>
            <a:lvl1pPr algn="l" defTabSz="6927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33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Intelligent Analytics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107" y="1383119"/>
            <a:ext cx="2400114" cy="4732228"/>
            <a:chOff x="19107" y="1383119"/>
            <a:chExt cx="2400114" cy="47322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8214E1C-9862-5F41-B11B-E2E3B2354FBC}"/>
                </a:ext>
              </a:extLst>
            </p:cNvPr>
            <p:cNvSpPr txBox="1"/>
            <p:nvPr/>
          </p:nvSpPr>
          <p:spPr>
            <a:xfrm>
              <a:off x="119527" y="2335575"/>
              <a:ext cx="2199275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Virtual Contracting Environment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A92542D-04E8-FA41-9FA3-804A49387C20}"/>
                </a:ext>
              </a:extLst>
            </p:cNvPr>
            <p:cNvSpPr txBox="1"/>
            <p:nvPr/>
          </p:nvSpPr>
          <p:spPr>
            <a:xfrm>
              <a:off x="19107" y="2944186"/>
              <a:ext cx="2400114" cy="3171161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Developed the Virtual Contracting Enterprise – Business Intelligence (VCE-BI) tools for the Army acquisition </a:t>
              </a:r>
              <a:r>
                <a:rPr lang="en-US" sz="1000" dirty="0" smtClean="0"/>
                <a:t>community </a:t>
              </a:r>
              <a:r>
                <a:rPr lang="en-US" sz="1000" dirty="0"/>
                <a:t>supporting 8,500 </a:t>
              </a:r>
              <a:r>
                <a:rPr lang="en-US" sz="1000" dirty="0" smtClean="0"/>
                <a:t>users, </a:t>
              </a:r>
              <a:r>
                <a:rPr lang="en-US" sz="1000" dirty="0"/>
                <a:t>200 contracting </a:t>
              </a:r>
              <a:r>
                <a:rPr lang="en-US" sz="1000" dirty="0" smtClean="0"/>
                <a:t>organizations, </a:t>
              </a:r>
              <a:r>
                <a:rPr lang="en-US" sz="1000" dirty="0"/>
                <a:t>and 50 Army Customers </a:t>
              </a:r>
              <a:r>
                <a:rPr lang="en-US" sz="1000" dirty="0" smtClean="0"/>
                <a:t>worldwide.</a:t>
              </a:r>
              <a:endParaRPr lang="en-US" sz="1000" dirty="0"/>
            </a:p>
            <a:p>
              <a:endParaRPr lang="en-US" sz="1000" dirty="0"/>
            </a:p>
            <a:p>
              <a:r>
                <a:rPr lang="en-US" sz="1000" b="1" dirty="0"/>
                <a:t>Support Includes: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BI </a:t>
              </a:r>
              <a:r>
                <a:rPr lang="en-US" sz="1000" dirty="0"/>
                <a:t>solutions with oversight of over $80 billion in annual </a:t>
              </a:r>
              <a:r>
                <a:rPr lang="en-US" sz="1000" dirty="0" smtClean="0"/>
                <a:t>transactions.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Developed and re-engineered over 2,500 reports and 75 </a:t>
              </a:r>
              <a:r>
                <a:rPr lang="en-US" sz="1000" dirty="0" smtClean="0"/>
                <a:t>dashboards.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DSA, a QLIK partner, transitioned the Army user communities to the new Qlik Sense® platform.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Developed program-specific user guides embedded in the BI web platform and used Defense Collaboration Services (DCS) to train the geographically dispersed BI SMEs.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2568" y="1383119"/>
              <a:ext cx="1993193" cy="751719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229" y="1383119"/>
            <a:ext cx="1993193" cy="7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03195" y="1025330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b="1" dirty="0">
                <a:latin typeface="+mn-lt"/>
              </a:rPr>
              <a:t>Federal and Commercial Performance Results</a:t>
            </a:r>
          </a:p>
        </p:txBody>
      </p:sp>
      <p:sp>
        <p:nvSpPr>
          <p:cNvPr id="59" name="Footer Placeholder 2">
            <a:extLst>
              <a:ext uri="{FF2B5EF4-FFF2-40B4-BE49-F238E27FC236}">
                <a16:creationId xmlns:a16="http://schemas.microsoft.com/office/drawing/2014/main" xmlns="" id="{B786BC0C-8896-A04A-888D-2A20BF7BC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87526" y="2612918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83677" y="2631580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229684" y="1373384"/>
            <a:ext cx="2446331" cy="3774074"/>
            <a:chOff x="1207510" y="1346292"/>
            <a:chExt cx="2446331" cy="3774074"/>
          </a:xfrm>
        </p:grpSpPr>
        <p:sp>
          <p:nvSpPr>
            <p:cNvPr id="25" name="TextBox 24"/>
            <p:cNvSpPr txBox="1"/>
            <p:nvPr/>
          </p:nvSpPr>
          <p:spPr>
            <a:xfrm>
              <a:off x="1207510" y="2579086"/>
              <a:ext cx="2446331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Business Intelligence &amp; Enterprise Reporting (BIER)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46810" y="3180311"/>
              <a:ext cx="2167730" cy="1940055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supported the Business Intelligence and Enterprise Reporting (BIER) strategic initiative for the US </a:t>
              </a:r>
              <a:r>
                <a:rPr lang="en-US" sz="1000" dirty="0" smtClean="0"/>
                <a:t>Marshals Service. </a:t>
              </a:r>
              <a:endParaRPr lang="en-US" sz="1000" dirty="0"/>
            </a:p>
            <a:p>
              <a:endParaRPr lang="en-US" sz="1000" dirty="0"/>
            </a:p>
            <a:p>
              <a:r>
                <a:rPr lang="en-US" sz="1000" b="1" dirty="0"/>
                <a:t>Support Includes: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Provided </a:t>
              </a:r>
              <a:r>
                <a:rPr lang="en-US" sz="1000" dirty="0"/>
                <a:t>comprehensive enterprise reporting, data manipulation, and data validation tools where end users can build and generate custom reports on demand using established data </a:t>
              </a:r>
              <a:r>
                <a:rPr lang="en-US" sz="1000" dirty="0" smtClean="0"/>
                <a:t>universes.</a:t>
              </a:r>
              <a:endParaRPr lang="en-US" sz="1000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7597" y="1346292"/>
              <a:ext cx="1086156" cy="108615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64503" y="1353687"/>
            <a:ext cx="2068098" cy="3870716"/>
            <a:chOff x="3793404" y="1320396"/>
            <a:chExt cx="2068098" cy="3870716"/>
          </a:xfrm>
        </p:grpSpPr>
        <p:sp>
          <p:nvSpPr>
            <p:cNvPr id="23" name="TextBox 22"/>
            <p:cNvSpPr txBox="1"/>
            <p:nvPr/>
          </p:nvSpPr>
          <p:spPr>
            <a:xfrm>
              <a:off x="3793404" y="2579086"/>
              <a:ext cx="1942198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Office of Management and Budget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9749" y="3097169"/>
              <a:ext cx="2041753" cy="2093943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provided Business Intelligence support to the U.S. Office of Management and Budget (OMB) in support of the MAX.gov community site for federal data collection and collaboration.</a:t>
              </a:r>
            </a:p>
            <a:p>
              <a:endParaRPr lang="en-US" sz="1000" dirty="0"/>
            </a:p>
            <a:p>
              <a:r>
                <a:rPr lang="en-US" sz="1000" b="1" dirty="0"/>
                <a:t>Support Includes:</a:t>
              </a:r>
              <a:endParaRPr lang="en-US" sz="1000" dirty="0"/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Provided </a:t>
              </a:r>
              <a:r>
                <a:rPr lang="en-US" sz="1000" dirty="0"/>
                <a:t>centralized data collection, management, analytics tools to analyze, </a:t>
              </a:r>
              <a:r>
                <a:rPr lang="en-US" sz="1000" dirty="0" smtClean="0"/>
                <a:t>visualize</a:t>
              </a:r>
              <a:r>
                <a:rPr lang="en-US" sz="1000" dirty="0"/>
                <a:t>, and distribute data on federal budget reporting. 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5529" y="1320396"/>
              <a:ext cx="1137948" cy="1137948"/>
            </a:xfrm>
            <a:prstGeom prst="rect">
              <a:avLst/>
            </a:prstGeom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1100541" y="456076"/>
            <a:ext cx="7966115" cy="452313"/>
          </a:xfrm>
          <a:prstGeom prst="rect">
            <a:avLst/>
          </a:prstGeom>
        </p:spPr>
        <p:txBody>
          <a:bodyPr/>
          <a:lstStyle>
            <a:lvl1pPr algn="l" defTabSz="6927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33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Intelligent Analytics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-1187282" y="2593955"/>
            <a:ext cx="0" cy="395354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-24118" y="1387116"/>
            <a:ext cx="2366569" cy="4558680"/>
            <a:chOff x="6384073" y="1326278"/>
            <a:chExt cx="2779910" cy="4558680"/>
          </a:xfrm>
        </p:grpSpPr>
        <p:sp>
          <p:nvSpPr>
            <p:cNvPr id="33" name="TextBox 32"/>
            <p:cNvSpPr txBox="1"/>
            <p:nvPr/>
          </p:nvSpPr>
          <p:spPr>
            <a:xfrm>
              <a:off x="6384073" y="2560147"/>
              <a:ext cx="2717574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Restored Utility </a:t>
              </a:r>
            </a:p>
            <a:p>
              <a:pPr algn="ctr"/>
              <a:r>
                <a:rPr lang="en-US" sz="1400" b="1" dirty="0"/>
                <a:t>Operational Data Collection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6066" y="1326278"/>
              <a:ext cx="1276678" cy="107242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494976" y="3175462"/>
              <a:ext cx="2669007" cy="2709496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deployed the OSIsoft PI platform in support of the University of Maryland Facilities Management </a:t>
              </a:r>
              <a:r>
                <a:rPr lang="en-US" sz="1000" dirty="0" smtClean="0"/>
                <a:t>organization. </a:t>
              </a:r>
            </a:p>
            <a:p>
              <a:endParaRPr lang="en-US" sz="1000" b="1" dirty="0" smtClean="0"/>
            </a:p>
            <a:p>
              <a:r>
                <a:rPr lang="en-US" sz="1000" b="1" dirty="0"/>
                <a:t>Support Includes: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DSA </a:t>
              </a:r>
              <a:r>
                <a:rPr lang="en-US" sz="1000" dirty="0"/>
                <a:t>designed a new, scalable, onsite, centralized Operational Data Warehouse (ODW</a:t>
              </a:r>
              <a:r>
                <a:rPr lang="en-US" sz="1000" dirty="0" smtClean="0"/>
                <a:t>) </a:t>
              </a:r>
              <a:r>
                <a:rPr lang="en-US" sz="1000" dirty="0"/>
                <a:t>that delivers improved situational awareness through intuitive alerts and notifications with ability to analyze root causes of </a:t>
              </a:r>
              <a:r>
                <a:rPr lang="en-US" sz="1000" dirty="0" smtClean="0"/>
                <a:t>the incidents.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Improving </a:t>
              </a:r>
              <a:r>
                <a:rPr lang="en-US" sz="1000" dirty="0"/>
                <a:t>operations:</a:t>
              </a:r>
            </a:p>
            <a:p>
              <a:pPr marL="344487" indent="-171450">
                <a:buFont typeface="Wingdings" panose="05000000000000000000" pitchFamily="2" charset="2"/>
                <a:buChar char="q"/>
              </a:pPr>
              <a:r>
                <a:rPr lang="en-US" sz="1000" dirty="0"/>
                <a:t>Improved response times</a:t>
              </a:r>
            </a:p>
            <a:p>
              <a:pPr marL="344487" indent="-171450">
                <a:buFont typeface="Wingdings" panose="05000000000000000000" pitchFamily="2" charset="2"/>
                <a:buChar char="q"/>
              </a:pPr>
              <a:r>
                <a:rPr lang="en-US" sz="1000" dirty="0"/>
                <a:t>Over $1M in savings</a:t>
              </a:r>
            </a:p>
            <a:p>
              <a:pPr marL="344487" indent="-171450">
                <a:buFont typeface="Wingdings" panose="05000000000000000000" pitchFamily="2" charset="2"/>
                <a:buChar char="q"/>
              </a:pPr>
              <a:r>
                <a:rPr lang="en-US" sz="1000" dirty="0"/>
                <a:t>Predictive maintenance</a:t>
              </a:r>
            </a:p>
            <a:p>
              <a:pPr marL="344487" indent="-171450">
                <a:buFont typeface="Wingdings" panose="05000000000000000000" pitchFamily="2" charset="2"/>
                <a:buChar char="q"/>
              </a:pPr>
              <a:r>
                <a:rPr lang="en-US" sz="1000" dirty="0"/>
                <a:t>Integrated incident </a:t>
              </a:r>
              <a:r>
                <a:rPr lang="en-US" sz="1000" dirty="0" smtClean="0"/>
                <a:t>management</a:t>
              </a:r>
              <a:endParaRPr lang="en-US" sz="1000" dirty="0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2315917" y="2644554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867869" y="1412994"/>
            <a:ext cx="2354115" cy="3474140"/>
            <a:chOff x="3510755" y="1489380"/>
            <a:chExt cx="2510222" cy="3474140"/>
          </a:xfrm>
        </p:grpSpPr>
        <p:sp>
          <p:nvSpPr>
            <p:cNvPr id="38" name="TextBox 37"/>
            <p:cNvSpPr txBox="1"/>
            <p:nvPr/>
          </p:nvSpPr>
          <p:spPr>
            <a:xfrm>
              <a:off x="3510755" y="2667869"/>
              <a:ext cx="2510222" cy="308839"/>
            </a:xfrm>
            <a:prstGeom prst="rect">
              <a:avLst/>
            </a:prstGeom>
            <a:noFill/>
          </p:spPr>
          <p:txBody>
            <a:bodyPr wrap="non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Neutron Generator Program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19600" y="3177354"/>
              <a:ext cx="2292533" cy="1786166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is designing a operational intelligence system for Sandia National Labs to collect and monitor process data related to the manufacturing of Neutron Generators.  </a:t>
              </a:r>
            </a:p>
            <a:p>
              <a:endParaRPr lang="en-US" sz="1000" dirty="0"/>
            </a:p>
            <a:p>
              <a:r>
                <a:rPr lang="en-US" sz="1000" b="1" dirty="0"/>
                <a:t>Support Includes:</a:t>
              </a:r>
              <a:endParaRPr lang="en-US" sz="1000" dirty="0"/>
            </a:p>
            <a:p>
              <a:pPr marL="173422" indent="-173422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20 </a:t>
              </a:r>
              <a:r>
                <a:rPr lang="en-US" sz="1000" dirty="0"/>
                <a:t>Process Areas</a:t>
              </a:r>
            </a:p>
            <a:p>
              <a:pPr marL="173422" indent="-173422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500 Unique Data Points</a:t>
              </a:r>
            </a:p>
            <a:p>
              <a:pPr marL="173422" indent="-173422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Critical Alerts and </a:t>
              </a:r>
              <a:r>
                <a:rPr lang="en-US" sz="1000" dirty="0" smtClean="0"/>
                <a:t>Notifications</a:t>
              </a:r>
              <a:endParaRPr lang="en-US" sz="10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4203" y="1489380"/>
              <a:ext cx="2245834" cy="963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79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shutterstock_11917389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713" y="0"/>
            <a:ext cx="7495363" cy="6950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3058170" cy="6950075"/>
          </a:xfrm>
          <a:prstGeom prst="rect">
            <a:avLst/>
          </a:prstGeom>
          <a:solidFill>
            <a:srgbClr val="253B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770" y="1743218"/>
            <a:ext cx="2307563" cy="647393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r>
              <a:rPr lang="en-US" b="1" cap="all" dirty="0" smtClean="0">
                <a:solidFill>
                  <a:schemeClr val="bg1"/>
                </a:solidFill>
                <a:latin typeface="+mj-lt"/>
                <a:cs typeface="Arial Narrow"/>
              </a:rPr>
              <a:t>Digital </a:t>
            </a:r>
          </a:p>
          <a:p>
            <a:r>
              <a:rPr lang="en-US" b="1" cap="all" dirty="0" smtClean="0">
                <a:solidFill>
                  <a:schemeClr val="bg1"/>
                </a:solidFill>
                <a:latin typeface="+mj-lt"/>
                <a:cs typeface="Arial Narrow"/>
              </a:rPr>
              <a:t>modernization</a:t>
            </a:r>
            <a:endParaRPr lang="en-US" b="1" cap="all" dirty="0">
              <a:solidFill>
                <a:schemeClr val="bg1"/>
              </a:solidFill>
              <a:latin typeface="+mj-lt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70" y="2548697"/>
            <a:ext cx="2751826" cy="2161654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Migration and Modernization of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Legacy B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usiness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rocesses, Systems, Applications and Infrastructure to efficient Cloud-based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, Low-Code solutions for improved security and O&amp;M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costs. 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590" y="5158646"/>
            <a:ext cx="1189661" cy="4633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447" y="5255270"/>
            <a:ext cx="2224208" cy="536593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Key Capabilities &amp;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Customers’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Performance Results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90" y="279362"/>
            <a:ext cx="142384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04268"/>
            <a:ext cx="9236075" cy="2116102"/>
          </a:xfrm>
          <a:prstGeom prst="rect">
            <a:avLst/>
          </a:prstGeom>
          <a:solidFill>
            <a:srgbClr val="003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11" y="460382"/>
            <a:ext cx="7966115" cy="74414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Digital </a:t>
            </a:r>
            <a:r>
              <a:rPr lang="en-US" sz="2400" dirty="0"/>
              <a:t>Modernization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9418" y="1285816"/>
            <a:ext cx="6466008" cy="2161654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</a:rPr>
              <a:t>• System Architecture, Design, and Requirements Analysis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</a:rPr>
              <a:t>• Infrastructure Optimization Services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</a:rPr>
              <a:t>• Comprehensive Cloud Realization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</a:rPr>
              <a:t>• Application Development 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• </a:t>
            </a:r>
            <a:r>
              <a:rPr lang="en-US" sz="1600" dirty="0">
                <a:solidFill>
                  <a:schemeClr val="bg1"/>
                </a:solidFill>
              </a:rPr>
              <a:t>Modernization assessments including cost savings and </a:t>
            </a:r>
            <a:r>
              <a:rPr lang="en-US" sz="1600" dirty="0" smtClean="0">
                <a:solidFill>
                  <a:schemeClr val="bg1"/>
                </a:solidFill>
              </a:rPr>
              <a:t>Analysis </a:t>
            </a:r>
            <a:r>
              <a:rPr lang="en-US" sz="1600" dirty="0">
                <a:solidFill>
                  <a:schemeClr val="bg1"/>
                </a:solidFill>
              </a:rPr>
              <a:t>of Alternatives (AoAs)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• Business Process Reengineering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03195" y="1034380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b="1" dirty="0">
                <a:latin typeface="+mn-lt"/>
              </a:rPr>
              <a:t>Key Capabilities &amp; Customers</a:t>
            </a:r>
          </a:p>
        </p:txBody>
      </p:sp>
      <p:pic>
        <p:nvPicPr>
          <p:cNvPr id="16" name="Picture 15" descr="shutterstock_119173894.jpg">
            <a:extLst>
              <a:ext uri="{FF2B5EF4-FFF2-40B4-BE49-F238E27FC236}">
                <a16:creationId xmlns:a16="http://schemas.microsoft.com/office/drawing/2014/main" xmlns="" id="{D7559CC1-68D0-114B-A358-03A3EA191C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9806"/>
            <a:ext cx="2618154" cy="21305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738DBB-8513-8A44-8BEF-EA7C84A4DD6D}"/>
              </a:ext>
            </a:extLst>
          </p:cNvPr>
          <p:cNvSpPr txBox="1"/>
          <p:nvPr/>
        </p:nvSpPr>
        <p:spPr>
          <a:xfrm>
            <a:off x="298728" y="3695786"/>
            <a:ext cx="2728255" cy="339616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r>
              <a:rPr lang="en-US" sz="1600" b="1" dirty="0"/>
              <a:t>Current &amp; Recent Customers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2F323D-FF04-8C47-8C58-6C3AFC2A501C}"/>
              </a:ext>
            </a:extLst>
          </p:cNvPr>
          <p:cNvSpPr txBox="1"/>
          <p:nvPr/>
        </p:nvSpPr>
        <p:spPr>
          <a:xfrm>
            <a:off x="4947138" y="4232769"/>
            <a:ext cx="4168288" cy="1840027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/>
              <a:t>National Archives and Records </a:t>
            </a:r>
            <a:r>
              <a:rPr lang="en-US" sz="1200" b="1" dirty="0" smtClean="0"/>
              <a:t>Administration (NARA)</a:t>
            </a:r>
            <a:endParaRPr lang="en-US" sz="1200" b="1" dirty="0"/>
          </a:p>
          <a:p>
            <a:pPr>
              <a:spcAft>
                <a:spcPts val="300"/>
              </a:spcAft>
            </a:pPr>
            <a:r>
              <a:rPr lang="en-US" sz="1200" b="1" dirty="0"/>
              <a:t>Environmental Protection </a:t>
            </a:r>
            <a:r>
              <a:rPr lang="en-US" sz="1200" b="1" dirty="0" smtClean="0"/>
              <a:t>Agency (EPA)</a:t>
            </a:r>
            <a:endParaRPr lang="en-US" sz="1200" b="1" dirty="0"/>
          </a:p>
          <a:p>
            <a:pPr>
              <a:spcAft>
                <a:spcPts val="300"/>
              </a:spcAft>
            </a:pPr>
            <a:r>
              <a:rPr lang="en-US" sz="1200" b="1" dirty="0"/>
              <a:t>US Patent and Trademark </a:t>
            </a:r>
            <a:r>
              <a:rPr lang="en-US" sz="1200" b="1" dirty="0" smtClean="0"/>
              <a:t>Office (USPTO)</a:t>
            </a:r>
            <a:endParaRPr lang="en-US" sz="1200" b="1" dirty="0"/>
          </a:p>
          <a:p>
            <a:pPr>
              <a:spcAft>
                <a:spcPts val="300"/>
              </a:spcAft>
            </a:pPr>
            <a:r>
              <a:rPr lang="en-US" sz="1200" b="1" dirty="0"/>
              <a:t>Department of </a:t>
            </a:r>
            <a:r>
              <a:rPr lang="en-US" sz="1200" b="1" dirty="0" smtClean="0"/>
              <a:t>Justice (DOJ)</a:t>
            </a:r>
            <a:endParaRPr lang="en-US" sz="1200" b="1" dirty="0"/>
          </a:p>
          <a:p>
            <a:pPr>
              <a:spcAft>
                <a:spcPts val="300"/>
              </a:spcAft>
            </a:pPr>
            <a:r>
              <a:rPr lang="en-US" sz="1200" b="1" dirty="0"/>
              <a:t>Department of </a:t>
            </a:r>
            <a:r>
              <a:rPr lang="en-US" sz="1200" b="1" dirty="0" smtClean="0"/>
              <a:t>Energy (DOE)</a:t>
            </a:r>
            <a:endParaRPr lang="en-US" sz="1200" b="1" dirty="0"/>
          </a:p>
          <a:p>
            <a:pPr>
              <a:spcAft>
                <a:spcPts val="300"/>
              </a:spcAft>
            </a:pPr>
            <a:r>
              <a:rPr lang="en-US" sz="1200" b="1" dirty="0"/>
              <a:t>Commonwealth of Virginia</a:t>
            </a:r>
          </a:p>
          <a:p>
            <a:pPr>
              <a:spcAft>
                <a:spcPts val="300"/>
              </a:spcAft>
            </a:pPr>
            <a:r>
              <a:rPr lang="en-US" sz="1200" b="1" dirty="0"/>
              <a:t>State of Maryland</a:t>
            </a:r>
          </a:p>
          <a:p>
            <a:pPr>
              <a:spcAft>
                <a:spcPts val="300"/>
              </a:spcAft>
            </a:pPr>
            <a:r>
              <a:rPr lang="en-US" sz="1200" b="1" dirty="0"/>
              <a:t>National Park </a:t>
            </a:r>
            <a:r>
              <a:rPr lang="en-US" sz="1200" b="1" dirty="0" smtClean="0"/>
              <a:t>Services (NPS)</a:t>
            </a:r>
            <a:endParaRPr 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55A6C3-2998-FF44-9D05-0A351C2485F8}"/>
              </a:ext>
            </a:extLst>
          </p:cNvPr>
          <p:cNvSpPr txBox="1"/>
          <p:nvPr/>
        </p:nvSpPr>
        <p:spPr>
          <a:xfrm>
            <a:off x="298729" y="4038885"/>
            <a:ext cx="4177478" cy="2195509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r>
              <a:rPr lang="en-US" sz="1200" b="1" dirty="0"/>
              <a:t>Department of Defense</a:t>
            </a:r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Army Acquisition Community including ASA(ALT) HQ, CERDEC, PEO EIS, PEO CS&amp;CSS, PEO IEW&amp;S, PEO Soldier and SoSE&amp;I</a:t>
            </a:r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National Ground Intelligence </a:t>
            </a:r>
            <a:r>
              <a:rPr lang="en-US" sz="1200" dirty="0" smtClean="0"/>
              <a:t>Center (NGIC)</a:t>
            </a:r>
            <a:endParaRPr lang="en-US" sz="1200" dirty="0"/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Joint Program Executive Office for Chemical, Biological, Radiological, Nuclear Defense (JPEO-CBRND)</a:t>
            </a:r>
          </a:p>
          <a:p>
            <a:pPr marL="112713" indent="-112713"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Army </a:t>
            </a:r>
            <a:r>
              <a:rPr lang="en-US" sz="1200" dirty="0"/>
              <a:t>Contracting </a:t>
            </a:r>
            <a:r>
              <a:rPr lang="en-US" sz="1200" dirty="0" smtClean="0"/>
              <a:t>Command (ACC)</a:t>
            </a:r>
            <a:endParaRPr lang="en-US" sz="1200" dirty="0"/>
          </a:p>
          <a:p>
            <a:pPr marL="112713" indent="-112713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Air Force Air Education &amp; Training Command (AETC) Advanced Distributed Learning System</a:t>
            </a:r>
          </a:p>
          <a:p>
            <a:pPr marL="112713" indent="-112713"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DISA National Gateway </a:t>
            </a:r>
            <a:r>
              <a:rPr lang="en-US" sz="1200" dirty="0" smtClean="0"/>
              <a:t>Center (NGC)</a:t>
            </a:r>
            <a:endParaRPr lang="en-US" sz="1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97E7C5E-DED8-9E46-A810-FE4B21502887}"/>
              </a:ext>
            </a:extLst>
          </p:cNvPr>
          <p:cNvCxnSpPr>
            <a:cxnSpLocks/>
          </p:cNvCxnSpPr>
          <p:nvPr/>
        </p:nvCxnSpPr>
        <p:spPr>
          <a:xfrm>
            <a:off x="4638467" y="4038885"/>
            <a:ext cx="0" cy="244788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238BED56-A950-DD47-B173-C4F86CB709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</p:spTree>
    <p:extLst>
      <p:ext uri="{BB962C8B-B14F-4D97-AF65-F5344CB8AC3E}">
        <p14:creationId xmlns:p14="http://schemas.microsoft.com/office/powerpoint/2010/main" val="36262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03195" y="1034378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b="1" dirty="0">
                <a:latin typeface="+mn-lt"/>
              </a:rPr>
              <a:t>DoD Performance Results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F4D2DED-5D25-CF4A-8EC3-1EF9FDD8ED8E}"/>
              </a:ext>
            </a:extLst>
          </p:cNvPr>
          <p:cNvCxnSpPr/>
          <p:nvPr/>
        </p:nvCxnSpPr>
        <p:spPr>
          <a:xfrm>
            <a:off x="2419221" y="2551634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B5E65AC-DF81-9B41-84B4-D55143E597BB}"/>
              </a:ext>
            </a:extLst>
          </p:cNvPr>
          <p:cNvCxnSpPr/>
          <p:nvPr/>
        </p:nvCxnSpPr>
        <p:spPr>
          <a:xfrm>
            <a:off x="4715372" y="2551634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C8AF3AE-7341-8E4C-9EEB-204DA9217598}"/>
              </a:ext>
            </a:extLst>
          </p:cNvPr>
          <p:cNvCxnSpPr/>
          <p:nvPr/>
        </p:nvCxnSpPr>
        <p:spPr>
          <a:xfrm>
            <a:off x="6900677" y="2551634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620152" y="1371148"/>
            <a:ext cx="2318092" cy="3701709"/>
            <a:chOff x="4620152" y="1371148"/>
            <a:chExt cx="2318092" cy="370170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19E9BE0-4364-C848-8BF3-11C117C19D37}"/>
                </a:ext>
              </a:extLst>
            </p:cNvPr>
            <p:cNvSpPr txBox="1"/>
            <p:nvPr/>
          </p:nvSpPr>
          <p:spPr>
            <a:xfrm>
              <a:off x="4620152" y="2443912"/>
              <a:ext cx="2318092" cy="739726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AETC Advanced Distributed Learning </a:t>
              </a:r>
              <a:r>
                <a:rPr lang="en-US" sz="1400" b="1" dirty="0" smtClean="0"/>
                <a:t>System</a:t>
              </a:r>
              <a:endParaRPr lang="en-US" sz="1400" b="1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5FDC43B7-A17D-9048-B8BD-A361390CF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2774" y="1371148"/>
              <a:ext cx="938980" cy="93898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4A0871C-F384-5340-8D65-B1C56E67DCB6}"/>
                </a:ext>
              </a:extLst>
            </p:cNvPr>
            <p:cNvSpPr txBox="1"/>
            <p:nvPr/>
          </p:nvSpPr>
          <p:spPr>
            <a:xfrm>
              <a:off x="4822295" y="3132802"/>
              <a:ext cx="2031252" cy="1940055"/>
            </a:xfrm>
            <a:prstGeom prst="rect">
              <a:avLst/>
            </a:prstGeom>
            <a:noFill/>
          </p:spPr>
          <p:txBody>
            <a:bodyPr wrap="square" lIns="92492" tIns="46246" rIns="92492" bIns="46246" rtlCol="0" anchor="t">
              <a:spAutoFit/>
            </a:bodyPr>
            <a:lstStyle/>
            <a:p>
              <a:r>
                <a:rPr lang="en-US" sz="1000" dirty="0"/>
                <a:t>DSA supports the production </a:t>
              </a:r>
              <a:r>
                <a:rPr lang="en-US" sz="1000" dirty="0" smtClean="0"/>
                <a:t>and </a:t>
              </a:r>
              <a:r>
                <a:rPr lang="en-US" sz="1000" dirty="0"/>
                <a:t>sustainment of the Advanced Distributed Learning Service (ADLS) system and the next generation Web Learning Content Delivery System (WLCDS</a:t>
              </a:r>
              <a:r>
                <a:rPr lang="en-US" sz="1000" dirty="0" smtClean="0"/>
                <a:t>). </a:t>
              </a:r>
              <a:endParaRPr lang="en-US" sz="1000" dirty="0"/>
            </a:p>
            <a:p>
              <a:endParaRPr lang="en-US" sz="1000" dirty="0"/>
            </a:p>
            <a:p>
              <a:r>
                <a:rPr lang="en-US" sz="1000" b="1" dirty="0"/>
                <a:t>Support Includes: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Successfully led the redesign and modernization of </a:t>
              </a:r>
              <a:r>
                <a:rPr lang="en-US" sz="1000" dirty="0" smtClean="0"/>
                <a:t>AETC’s </a:t>
              </a:r>
              <a:r>
                <a:rPr lang="en-US" sz="1000" dirty="0"/>
                <a:t>Advanced Distributed Learning System (ADLS</a:t>
              </a:r>
              <a:r>
                <a:rPr lang="en-US" sz="1000" dirty="0" smtClean="0"/>
                <a:t>).</a:t>
              </a:r>
              <a:endParaRPr lang="en-US" sz="1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53547" y="1505918"/>
            <a:ext cx="2382528" cy="3566939"/>
            <a:chOff x="6853547" y="1505918"/>
            <a:chExt cx="2382528" cy="356693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80D23AF-AD96-8A4D-94DF-49011F1E2F7A}"/>
                </a:ext>
              </a:extLst>
            </p:cNvPr>
            <p:cNvSpPr txBox="1"/>
            <p:nvPr/>
          </p:nvSpPr>
          <p:spPr>
            <a:xfrm>
              <a:off x="6853547" y="2383933"/>
              <a:ext cx="2382528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DISA National Gateway Center	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A5E8FE91-F10C-DA4C-A966-B3030E76E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1939" y="1505918"/>
              <a:ext cx="1825744" cy="66944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C2BBE30-C879-3546-B4EE-F5432CB3A7B2}"/>
                </a:ext>
              </a:extLst>
            </p:cNvPr>
            <p:cNvSpPr txBox="1"/>
            <p:nvPr/>
          </p:nvSpPr>
          <p:spPr>
            <a:xfrm>
              <a:off x="7000369" y="3132802"/>
              <a:ext cx="2034553" cy="1940055"/>
            </a:xfrm>
            <a:prstGeom prst="rect">
              <a:avLst/>
            </a:prstGeom>
            <a:noFill/>
          </p:spPr>
          <p:txBody>
            <a:bodyPr wrap="square" lIns="92492" tIns="46246" rIns="92492" bIns="46246" rtlCol="0" anchor="t">
              <a:spAutoFit/>
            </a:bodyPr>
            <a:lstStyle/>
            <a:p>
              <a:r>
                <a:rPr lang="en-US" sz="1000" dirty="0"/>
                <a:t>DSA supports the NGC OMS messaging backbone comprised of systems and tools that fall under the operational sustainment and management control of </a:t>
              </a:r>
              <a:r>
                <a:rPr lang="en-US" sz="1000" dirty="0" smtClean="0"/>
                <a:t>DISA.</a:t>
              </a:r>
              <a:endParaRPr lang="en-US" sz="1000" dirty="0"/>
            </a:p>
            <a:p>
              <a:endParaRPr lang="en-US" sz="1000" dirty="0"/>
            </a:p>
            <a:p>
              <a:r>
                <a:rPr lang="en-US" sz="1000" b="1" dirty="0"/>
                <a:t>Support Includes: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Designed, developed and modernized DISA’s </a:t>
              </a:r>
              <a:r>
                <a:rPr lang="en-US" sz="1000" dirty="0"/>
                <a:t>Message Conversion System (MCS) in support of Command and Control </a:t>
              </a:r>
              <a:r>
                <a:rPr lang="en-US" sz="1000" dirty="0" smtClean="0"/>
                <a:t>Messaging.</a:t>
              </a:r>
              <a:endParaRPr lang="en-US" sz="1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82805" y="2491655"/>
            <a:ext cx="2365426" cy="3225946"/>
            <a:chOff x="2382805" y="2491655"/>
            <a:chExt cx="2365426" cy="32259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C7939FE-E167-2248-90C4-119C81A195A6}"/>
                </a:ext>
              </a:extLst>
            </p:cNvPr>
            <p:cNvSpPr txBox="1"/>
            <p:nvPr/>
          </p:nvSpPr>
          <p:spPr>
            <a:xfrm>
              <a:off x="2382805" y="2491655"/>
              <a:ext cx="2335969" cy="308839"/>
            </a:xfrm>
            <a:prstGeom prst="rect">
              <a:avLst/>
            </a:prstGeom>
            <a:noFill/>
          </p:spPr>
          <p:txBody>
            <a:bodyPr wrap="non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PEO </a:t>
              </a:r>
              <a:r>
                <a:rPr lang="en-US" sz="1400" b="1" dirty="0" smtClean="0"/>
                <a:t>EIS </a:t>
              </a:r>
              <a:r>
                <a:rPr lang="en-US" sz="1400" b="1" dirty="0"/>
                <a:t>MilTech Solutions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5CCC542-A24C-C347-8576-119502B63D05}"/>
                </a:ext>
              </a:extLst>
            </p:cNvPr>
            <p:cNvSpPr txBox="1"/>
            <p:nvPr/>
          </p:nvSpPr>
          <p:spPr>
            <a:xfrm>
              <a:off x="2436473" y="3161993"/>
              <a:ext cx="2311758" cy="2555608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supports </a:t>
              </a:r>
              <a:r>
                <a:rPr lang="en-US" sz="1000" dirty="0" smtClean="0"/>
                <a:t>PEOEIS </a:t>
              </a:r>
              <a:r>
                <a:rPr lang="en-US" sz="1000" dirty="0" err="1" smtClean="0"/>
                <a:t>MilTech</a:t>
              </a:r>
              <a:r>
                <a:rPr lang="en-US" sz="1000" dirty="0" smtClean="0"/>
                <a:t> </a:t>
              </a:r>
              <a:r>
                <a:rPr lang="en-US" sz="1000" dirty="0"/>
                <a:t>Solutions </a:t>
              </a:r>
              <a:r>
                <a:rPr lang="en-US" sz="1000" dirty="0" smtClean="0"/>
                <a:t>digital modernization efforts for applications, systems and infrastructure that supports eight Army Program Executive Offices. </a:t>
              </a:r>
              <a:endParaRPr lang="en-US" sz="1000" dirty="0"/>
            </a:p>
            <a:p>
              <a:endParaRPr lang="en-US" sz="1000" dirty="0"/>
            </a:p>
            <a:p>
              <a:r>
                <a:rPr lang="en-US" sz="1000" b="1" dirty="0"/>
                <a:t>Support Includes: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Provided system </a:t>
              </a:r>
              <a:r>
                <a:rPr lang="en-US" sz="1000" dirty="0"/>
                <a:t>modernization on systems supporting over 1M </a:t>
              </a:r>
              <a:r>
                <a:rPr lang="en-US" sz="1000" dirty="0" smtClean="0"/>
                <a:t>CONUS </a:t>
              </a:r>
              <a:r>
                <a:rPr lang="en-US" sz="1000" dirty="0"/>
                <a:t>and OCONUS users on multiple DoD </a:t>
              </a:r>
              <a:r>
                <a:rPr lang="en-US" sz="1000" dirty="0" smtClean="0"/>
                <a:t>networks.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Virtualized </a:t>
              </a:r>
              <a:r>
                <a:rPr lang="en-US" sz="1000" dirty="0" smtClean="0"/>
                <a:t>infrastructure </a:t>
              </a:r>
              <a:r>
                <a:rPr lang="en-US" sz="1000" dirty="0"/>
                <a:t>and optimized legacy </a:t>
              </a:r>
              <a:r>
                <a:rPr lang="en-US" sz="1000" dirty="0" smtClean="0"/>
                <a:t>applications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Provided business process reengineering to apply Better Buying DoD approach to JPEO-CBRND.</a:t>
              </a:r>
              <a:endParaRPr lang="en-US" sz="1000" dirty="0"/>
            </a:p>
          </p:txBody>
        </p:sp>
      </p:grpSp>
      <p:sp>
        <p:nvSpPr>
          <p:cNvPr id="49" name="Footer Placeholder 2">
            <a:extLst>
              <a:ext uri="{FF2B5EF4-FFF2-40B4-BE49-F238E27FC236}">
                <a16:creationId xmlns:a16="http://schemas.microsoft.com/office/drawing/2014/main" xmlns="" id="{3ABEDC5D-CF3C-6949-9756-0F656EAAF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68807" y="446257"/>
            <a:ext cx="7966115" cy="7441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927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33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latin typeface="+mn-lt"/>
              </a:rPr>
              <a:t>Digital </a:t>
            </a:r>
            <a:r>
              <a:rPr lang="en-US" sz="2400" dirty="0">
                <a:latin typeface="+mn-lt"/>
              </a:rPr>
              <a:t>Modernization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6499" y="1464779"/>
            <a:ext cx="2308911" cy="4846257"/>
            <a:chOff x="96499" y="1464779"/>
            <a:chExt cx="2308911" cy="484625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BE4B809-D5EC-404C-B6E8-6CE2B2BAD051}"/>
                </a:ext>
              </a:extLst>
            </p:cNvPr>
            <p:cNvSpPr txBox="1"/>
            <p:nvPr/>
          </p:nvSpPr>
          <p:spPr>
            <a:xfrm>
              <a:off x="135250" y="2383933"/>
              <a:ext cx="2199275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Virtual Contracting Environment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DDB98FA-0135-7D4A-AC7A-8CFD765A0947}"/>
                </a:ext>
              </a:extLst>
            </p:cNvPr>
            <p:cNvSpPr txBox="1"/>
            <p:nvPr/>
          </p:nvSpPr>
          <p:spPr>
            <a:xfrm>
              <a:off x="96499" y="3139875"/>
              <a:ext cx="2308911" cy="3171161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developed the Virtual Contracting Enterprise (VCE) tools for the Army acquisition community, </a:t>
              </a:r>
              <a:r>
                <a:rPr lang="en-US" sz="1000" dirty="0" smtClean="0"/>
                <a:t>that provide </a:t>
              </a:r>
              <a:r>
                <a:rPr lang="en-US" sz="1000" dirty="0"/>
                <a:t>Program Management, Systems Engineering, Software Development, Training, Solution Deployment and Help Desk Operations and Support. </a:t>
              </a:r>
              <a:r>
                <a:rPr lang="en-US" sz="1000" dirty="0" smtClean="0"/>
                <a:t/>
              </a:r>
              <a:br>
                <a:rPr lang="en-US" sz="1000" dirty="0" smtClean="0"/>
              </a:br>
              <a:endParaRPr lang="en-US" sz="1000" dirty="0"/>
            </a:p>
            <a:p>
              <a:r>
                <a:rPr lang="en-US" sz="1000" b="1" dirty="0" smtClean="0"/>
                <a:t>Support Includes: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15,000 </a:t>
              </a:r>
              <a:r>
                <a:rPr lang="en-US" sz="1000" dirty="0"/>
                <a:t>end-users in more than 250 CONUS/OCONUS </a:t>
              </a:r>
              <a:r>
                <a:rPr lang="en-US" sz="1000" dirty="0" smtClean="0"/>
                <a:t>contracting locations. 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Replaced outdated legacy systems and processes with enterprise applications resulting in contract cost savings of more than $40M annually.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BI solutions for the ARMY Contracting Command </a:t>
              </a:r>
              <a:r>
                <a:rPr lang="en-US" sz="1000" dirty="0" smtClean="0"/>
                <a:t>ACC </a:t>
              </a:r>
              <a:r>
                <a:rPr lang="en-US" sz="1000" dirty="0"/>
                <a:t>with oversight of over $80 billion in annual </a:t>
              </a:r>
              <a:r>
                <a:rPr lang="en-US" sz="1000" dirty="0" smtClean="0"/>
                <a:t>transactions.</a:t>
              </a:r>
              <a:endParaRPr lang="en-US" sz="10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8291" y="1464779"/>
              <a:ext cx="1993193" cy="751719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687" y="1464779"/>
            <a:ext cx="1993193" cy="7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25" y="1018535"/>
            <a:ext cx="9244700" cy="69481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663094" y="1188720"/>
            <a:ext cx="2865764" cy="5142866"/>
            <a:chOff x="6277739" y="-980475"/>
            <a:chExt cx="3107732" cy="7242722"/>
          </a:xfrm>
        </p:grpSpPr>
        <p:sp>
          <p:nvSpPr>
            <p:cNvPr id="7" name="Rectangle 6"/>
            <p:cNvSpPr/>
            <p:nvPr/>
          </p:nvSpPr>
          <p:spPr>
            <a:xfrm>
              <a:off x="6277742" y="867159"/>
              <a:ext cx="3041283" cy="5395088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492" tIns="46246" rIns="92492" bIns="46246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77740" y="3093749"/>
              <a:ext cx="3041285" cy="3168498"/>
            </a:xfrm>
            <a:prstGeom prst="rect">
              <a:avLst/>
            </a:prstGeom>
            <a:solidFill>
              <a:schemeClr val="tx2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492" tIns="46246" rIns="92492" bIns="46246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57048" y="3093749"/>
              <a:ext cx="1622145" cy="2522866"/>
            </a:xfrm>
            <a:prstGeom prst="rect">
              <a:avLst/>
            </a:prstGeom>
            <a:noFill/>
          </p:spPr>
          <p:txBody>
            <a:bodyPr wrap="square" lIns="97698" tIns="48848" rIns="97698" bIns="48848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DSA Headquarters </a:t>
              </a:r>
            </a:p>
            <a:p>
              <a:r>
                <a:rPr lang="fr-FR" sz="1000" dirty="0">
                  <a:solidFill>
                    <a:schemeClr val="bg1"/>
                  </a:solidFill>
                </a:rPr>
                <a:t>8 Neshaminy </a:t>
              </a:r>
              <a:r>
                <a:rPr lang="fr-FR" sz="1000" dirty="0" smtClean="0">
                  <a:solidFill>
                    <a:schemeClr val="bg1"/>
                  </a:solidFill>
                </a:rPr>
                <a:t>Interplex </a:t>
              </a:r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Suite 209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Feasterville-Trevose, PA 19053</a:t>
              </a:r>
            </a:p>
            <a:p>
              <a:endParaRPr lang="en-US" sz="1000" dirty="0">
                <a:solidFill>
                  <a:schemeClr val="bg1"/>
                </a:solidFill>
              </a:endParaRPr>
            </a:p>
            <a:p>
              <a:r>
                <a:rPr lang="en-US" sz="1000" dirty="0">
                  <a:solidFill>
                    <a:schemeClr val="bg1"/>
                  </a:solidFill>
                </a:rPr>
                <a:t>DSA Aberdeen MD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210 Research </a:t>
              </a:r>
              <a:r>
                <a:rPr lang="en-US" sz="1000" dirty="0" smtClean="0">
                  <a:solidFill>
                    <a:schemeClr val="bg1"/>
                  </a:solidFill>
                </a:rPr>
                <a:t>Boulevard </a:t>
              </a:r>
              <a:endParaRPr lang="en-US" sz="1000" dirty="0">
                <a:solidFill>
                  <a:schemeClr val="bg1"/>
                </a:solidFill>
              </a:endParaRPr>
            </a:p>
            <a:p>
              <a:r>
                <a:rPr lang="en-US" sz="1000" dirty="0">
                  <a:solidFill>
                    <a:schemeClr val="bg1"/>
                  </a:solidFill>
                </a:rPr>
                <a:t>Suite 250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Aberdeen, MD 21001</a:t>
              </a:r>
            </a:p>
            <a:p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36337" y="3837811"/>
              <a:ext cx="1549134" cy="1153422"/>
            </a:xfrm>
            <a:prstGeom prst="rect">
              <a:avLst/>
            </a:prstGeom>
            <a:noFill/>
          </p:spPr>
          <p:txBody>
            <a:bodyPr wrap="square" lIns="97698" tIns="48848" rIns="97698" bIns="48848" rtlCol="0">
              <a:spAutoFit/>
            </a:bodyPr>
            <a:lstStyle/>
            <a:p>
              <a:endParaRPr lang="en-US" sz="1000" dirty="0">
                <a:solidFill>
                  <a:schemeClr val="bg1"/>
                </a:solidFill>
              </a:endParaRPr>
            </a:p>
            <a:p>
              <a:r>
                <a:rPr lang="en-US" sz="1000" dirty="0">
                  <a:solidFill>
                    <a:schemeClr val="bg1"/>
                  </a:solidFill>
                </a:rPr>
                <a:t>DSA Fairfax VA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10300 Eaton Place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Suite 500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Fairfax, VA 22030</a:t>
              </a:r>
            </a:p>
            <a:p>
              <a:endParaRPr lang="en-US" sz="1000" dirty="0">
                <a:solidFill>
                  <a:schemeClr val="bg1"/>
                </a:solidFill>
              </a:endParaRPr>
            </a:p>
            <a:p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77739" y="-980475"/>
              <a:ext cx="3041287" cy="39335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2492" tIns="46246" rIns="92492" bIns="46246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Founded in 1963, Data Systems Analysts, Inc. (DSA) has been providing Defense and Federal Government </a:t>
              </a:r>
              <a:r>
                <a:rPr lang="en-US" sz="1200" dirty="0" smtClean="0"/>
                <a:t>customers </a:t>
              </a:r>
              <a:r>
                <a:rPr lang="en-US" sz="1200" dirty="0"/>
                <a:t>business-driven Information Technology and consulting solutions and services for more than 55 years. DSA's people excel in helping our customers achieve sensitive, mission-critical business goals and objectives.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DSA is a 100 percent employee-owned company: every employee has a stake in the success of our company and our </a:t>
              </a:r>
              <a:r>
                <a:rPr lang="en-US" sz="1200" dirty="0" smtClean="0"/>
                <a:t>customers. Corporate locations listed below.  Operational in 23 States at Customer work sites.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72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98800" y="1042197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b="1" dirty="0">
                <a:latin typeface="+mn-lt"/>
              </a:rPr>
              <a:t>Federal and Commercial Performance Results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406B33B-C2FD-6144-8CAA-90D0663752AE}"/>
              </a:ext>
            </a:extLst>
          </p:cNvPr>
          <p:cNvCxnSpPr/>
          <p:nvPr/>
        </p:nvCxnSpPr>
        <p:spPr>
          <a:xfrm>
            <a:off x="2419221" y="2551634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00CF1B65-FA05-4D45-8852-4C3A76E63FA1}"/>
              </a:ext>
            </a:extLst>
          </p:cNvPr>
          <p:cNvCxnSpPr/>
          <p:nvPr/>
        </p:nvCxnSpPr>
        <p:spPr>
          <a:xfrm>
            <a:off x="4715372" y="2551634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CC5ECB20-8D87-3D45-AFFF-96494C7108CE}"/>
              </a:ext>
            </a:extLst>
          </p:cNvPr>
          <p:cNvCxnSpPr/>
          <p:nvPr/>
        </p:nvCxnSpPr>
        <p:spPr>
          <a:xfrm>
            <a:off x="6900677" y="2551634"/>
            <a:ext cx="0" cy="389298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ooter Placeholder 2">
            <a:extLst>
              <a:ext uri="{FF2B5EF4-FFF2-40B4-BE49-F238E27FC236}">
                <a16:creationId xmlns:a16="http://schemas.microsoft.com/office/drawing/2014/main" xmlns="" id="{994E94F6-5599-CE40-A9D0-F7E49002F4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64106" y="1362616"/>
            <a:ext cx="2039556" cy="4048181"/>
            <a:chOff x="2564106" y="1362616"/>
            <a:chExt cx="2039556" cy="404818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53F57C9-E9DA-1F47-A8B6-D41077B80C29}"/>
                </a:ext>
              </a:extLst>
            </p:cNvPr>
            <p:cNvSpPr txBox="1"/>
            <p:nvPr/>
          </p:nvSpPr>
          <p:spPr>
            <a:xfrm>
              <a:off x="2619470" y="2652949"/>
              <a:ext cx="1895655" cy="308839"/>
            </a:xfrm>
            <a:prstGeom prst="rect">
              <a:avLst/>
            </a:prstGeom>
            <a:noFill/>
          </p:spPr>
          <p:txBody>
            <a:bodyPr wrap="non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Department of Justice</a:t>
              </a:r>
            </a:p>
          </p:txBody>
        </p:sp>
        <p:pic>
          <p:nvPicPr>
            <p:cNvPr id="48" name="Picture 2" descr="https://theway.ppc.com/corporate/cc/Graphics%20Library/Logos/Client%20and%20Partner%20Logos/DOJ-logo_RGB150.jpg">
              <a:extLst>
                <a:ext uri="{FF2B5EF4-FFF2-40B4-BE49-F238E27FC236}">
                  <a16:creationId xmlns:a16="http://schemas.microsoft.com/office/drawing/2014/main" xmlns="" id="{619CD638-ECC1-BC45-B626-891632E81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522" y="1362616"/>
              <a:ext cx="1085550" cy="1089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564106" y="3162966"/>
              <a:ext cx="2039556" cy="2247831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employs advanced technologies to ensure continuous improvement and operational support of the </a:t>
              </a:r>
              <a:r>
                <a:rPr lang="en-US" sz="1000" b="1" dirty="0"/>
                <a:t>Victim Notification Service (VNS</a:t>
              </a:r>
              <a:r>
                <a:rPr lang="en-US" sz="1000" b="1" dirty="0" smtClean="0"/>
                <a:t>)</a:t>
              </a:r>
              <a:r>
                <a:rPr lang="en-US" sz="1000" dirty="0" smtClean="0"/>
                <a:t>,</a:t>
              </a:r>
              <a:r>
                <a:rPr lang="en-US" sz="1000" b="1" dirty="0" smtClean="0"/>
                <a:t> </a:t>
              </a:r>
              <a:r>
                <a:rPr lang="en-US" sz="1000" dirty="0"/>
                <a:t>which processes over </a:t>
              </a:r>
              <a:r>
                <a:rPr lang="en-US" sz="1000" u="sng" dirty="0"/>
                <a:t>1.1 million notifications every month for the 300+ </a:t>
              </a:r>
              <a:r>
                <a:rPr lang="en-US" sz="1000" u="sng" dirty="0" smtClean="0"/>
                <a:t>active tracked </a:t>
              </a:r>
              <a:r>
                <a:rPr lang="en-US" sz="1000" u="sng" dirty="0"/>
                <a:t>Federal </a:t>
              </a:r>
              <a:r>
                <a:rPr lang="en-US" sz="1000" u="sng" dirty="0" smtClean="0"/>
                <a:t>cases.</a:t>
              </a:r>
            </a:p>
            <a:p>
              <a:endParaRPr lang="en-US" sz="1000" b="1" dirty="0" smtClean="0"/>
            </a:p>
            <a:p>
              <a:r>
                <a:rPr lang="en-US" sz="1000" b="1" dirty="0"/>
                <a:t>Support Includes: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DSA is modernizing the Victims Notification System (VNS) to implement a Low-Code, AWS Cloud solution</a:t>
              </a:r>
              <a:endParaRPr lang="en-US" sz="1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73396" y="1331741"/>
            <a:ext cx="2167853" cy="3768352"/>
            <a:chOff x="4773396" y="1331741"/>
            <a:chExt cx="2167853" cy="37683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A503C73-3DD3-F54E-AA3A-9D014C020E5D}"/>
                </a:ext>
              </a:extLst>
            </p:cNvPr>
            <p:cNvSpPr txBox="1"/>
            <p:nvPr/>
          </p:nvSpPr>
          <p:spPr>
            <a:xfrm>
              <a:off x="4875977" y="2652949"/>
              <a:ext cx="1914828" cy="308839"/>
            </a:xfrm>
            <a:prstGeom prst="rect">
              <a:avLst/>
            </a:prstGeom>
            <a:noFill/>
          </p:spPr>
          <p:txBody>
            <a:bodyPr wrap="non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National Park Service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9F4C8C5E-218A-534B-9102-778CA823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3672" y="1331741"/>
              <a:ext cx="879438" cy="115090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773396" y="3160038"/>
              <a:ext cx="2167853" cy="1940055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</a:t>
              </a:r>
              <a:r>
                <a:rPr lang="en-US" sz="1000" dirty="0" smtClean="0"/>
                <a:t>modernizes </a:t>
              </a:r>
              <a:r>
                <a:rPr lang="en-US" sz="1000" dirty="0"/>
                <a:t>all service wide activities related to </a:t>
              </a:r>
              <a:r>
                <a:rPr lang="en-US" sz="1000" dirty="0" smtClean="0"/>
                <a:t>the Cultural </a:t>
              </a:r>
              <a:r>
                <a:rPr lang="en-US" sz="1000" dirty="0"/>
                <a:t>Resources </a:t>
              </a:r>
              <a:r>
                <a:rPr lang="en-US" sz="1000" dirty="0" smtClean="0"/>
                <a:t>Database.   </a:t>
              </a:r>
              <a:endParaRPr lang="en-US" sz="1000" dirty="0"/>
            </a:p>
            <a:p>
              <a:pPr marL="289036" indent="-289036">
                <a:buFont typeface="Arial" panose="020B0604020202020204" pitchFamily="34" charset="0"/>
                <a:buChar char="•"/>
              </a:pPr>
              <a:endParaRPr lang="en-US" sz="1000" dirty="0"/>
            </a:p>
            <a:p>
              <a:r>
                <a:rPr lang="en-US" sz="1000" b="1" dirty="0"/>
                <a:t>Support Includes: </a:t>
              </a:r>
              <a:endParaRPr lang="en-US" sz="1000" b="1" dirty="0" smtClean="0"/>
            </a:p>
            <a:p>
              <a:pPr marL="289036" indent="-289036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Support the protection and preservation of 33,000</a:t>
              </a:r>
              <a:r>
                <a:rPr lang="en-US" sz="1000" dirty="0"/>
                <a:t>+ historic and prehistoric </a:t>
              </a:r>
              <a:r>
                <a:rPr lang="en-US" sz="1000" dirty="0" smtClean="0"/>
                <a:t>structures, 500</a:t>
              </a:r>
              <a:r>
                <a:rPr lang="en-US" sz="1000" dirty="0"/>
                <a:t>+ cultural </a:t>
              </a:r>
              <a:r>
                <a:rPr lang="en-US" sz="1000" dirty="0" smtClean="0"/>
                <a:t>landscapes, and 70,000</a:t>
              </a:r>
              <a:r>
                <a:rPr lang="en-US" sz="1000" dirty="0"/>
                <a:t>+ archeological sites.</a:t>
              </a:r>
            </a:p>
            <a:p>
              <a:endParaRPr lang="en-US" sz="1000" b="1" dirty="0"/>
            </a:p>
            <a:p>
              <a:pPr marL="289036" indent="-289036">
                <a:buFont typeface="Arial" panose="020B0604020202020204" pitchFamily="34" charset="0"/>
                <a:buChar char="•"/>
              </a:pPr>
              <a:endParaRPr lang="en-US" sz="1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81821" y="1409338"/>
            <a:ext cx="2139445" cy="2921313"/>
            <a:chOff x="6981821" y="1409338"/>
            <a:chExt cx="2139445" cy="292131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44DD597-29C0-3940-AE8E-46EE299B0B62}"/>
                </a:ext>
              </a:extLst>
            </p:cNvPr>
            <p:cNvSpPr txBox="1"/>
            <p:nvPr/>
          </p:nvSpPr>
          <p:spPr>
            <a:xfrm>
              <a:off x="7353079" y="2545227"/>
              <a:ext cx="1396929" cy="524282"/>
            </a:xfrm>
            <a:prstGeom prst="rect">
              <a:avLst/>
            </a:prstGeom>
            <a:noFill/>
          </p:spPr>
          <p:txBody>
            <a:bodyPr wrap="non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Commonwealth</a:t>
              </a:r>
            </a:p>
            <a:p>
              <a:pPr algn="ctr"/>
              <a:r>
                <a:rPr lang="en-US" sz="1400" b="1" dirty="0"/>
                <a:t> of Virginia</a:t>
              </a:r>
            </a:p>
          </p:txBody>
        </p:sp>
        <p:pic>
          <p:nvPicPr>
            <p:cNvPr id="47" name="Picture 46" descr="Seal pms colors[1].jpg">
              <a:extLst>
                <a:ext uri="{FF2B5EF4-FFF2-40B4-BE49-F238E27FC236}">
                  <a16:creationId xmlns:a16="http://schemas.microsoft.com/office/drawing/2014/main" xmlns="" id="{87E2DCC4-3EC5-584F-AC91-C7211CC28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337" y="1409338"/>
              <a:ext cx="992412" cy="99571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981821" y="3160038"/>
              <a:ext cx="2139445" cy="1170613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delivered Virginia’s</a:t>
              </a:r>
            </a:p>
            <a:p>
              <a:r>
                <a:rPr lang="en-US" sz="1000" dirty="0"/>
                <a:t>Award-Winning Performance Budgeting </a:t>
              </a:r>
              <a:r>
                <a:rPr lang="en-US" sz="1000" dirty="0" smtClean="0"/>
                <a:t>System.</a:t>
              </a:r>
              <a:endParaRPr lang="en-US" sz="1000" dirty="0"/>
            </a:p>
            <a:p>
              <a:endParaRPr lang="en-US" sz="1000" b="1" dirty="0"/>
            </a:p>
            <a:p>
              <a:pPr algn="ctr"/>
              <a:r>
                <a:rPr lang="en-US" sz="1000" b="1" dirty="0"/>
                <a:t>“2014 Excellence in VA Government Award for Innovation in Government”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3089" y="1406370"/>
            <a:ext cx="2084746" cy="3720464"/>
            <a:chOff x="260239" y="1406370"/>
            <a:chExt cx="2084746" cy="3720464"/>
          </a:xfrm>
        </p:grpSpPr>
        <p:pic>
          <p:nvPicPr>
            <p:cNvPr id="35" name="Picture 34" descr="nara.gif">
              <a:extLst>
                <a:ext uri="{FF2B5EF4-FFF2-40B4-BE49-F238E27FC236}">
                  <a16:creationId xmlns:a16="http://schemas.microsoft.com/office/drawing/2014/main" xmlns="" id="{514BC286-AD19-2F44-8F56-62BA3B155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6221"/>
            <a:stretch/>
          </p:blipFill>
          <p:spPr>
            <a:xfrm>
              <a:off x="794784" y="1406370"/>
              <a:ext cx="1015657" cy="100164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E0CFA93-CE35-0A4F-8718-B8B02DF560E1}"/>
                </a:ext>
              </a:extLst>
            </p:cNvPr>
            <p:cNvSpPr txBox="1"/>
            <p:nvPr/>
          </p:nvSpPr>
          <p:spPr>
            <a:xfrm>
              <a:off x="260239" y="2545227"/>
              <a:ext cx="2084746" cy="524282"/>
            </a:xfrm>
            <a:prstGeom prst="rect">
              <a:avLst/>
            </a:prstGeom>
            <a:noFill/>
          </p:spPr>
          <p:txBody>
            <a:bodyPr wrap="non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National Archives and </a:t>
              </a:r>
            </a:p>
            <a:p>
              <a:pPr algn="ctr"/>
              <a:r>
                <a:rPr lang="en-US" sz="1400" b="1" dirty="0"/>
                <a:t>Records Administration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1595" y="3186779"/>
              <a:ext cx="2013284" cy="1940055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 smtClean="0"/>
                <a:t>DSA provides NARA with systems </a:t>
              </a:r>
              <a:r>
                <a:rPr lang="en-US" sz="1000" dirty="0"/>
                <a:t>m</a:t>
              </a:r>
              <a:r>
                <a:rPr lang="en-US" sz="1000" dirty="0" smtClean="0"/>
                <a:t>odernization </a:t>
              </a:r>
              <a:r>
                <a:rPr lang="en-US" sz="1000" dirty="0"/>
                <a:t>and </a:t>
              </a:r>
              <a:r>
                <a:rPr lang="en-US" sz="1000" dirty="0" smtClean="0"/>
                <a:t>cloud Implementation services.</a:t>
              </a:r>
            </a:p>
            <a:p>
              <a:endParaRPr lang="en-US" sz="1000" dirty="0" smtClean="0"/>
            </a:p>
            <a:p>
              <a:r>
                <a:rPr lang="en-US" sz="1000" b="1" dirty="0"/>
                <a:t>Support Includes: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Enabling NARA to realize 80</a:t>
              </a:r>
              <a:r>
                <a:rPr lang="en-US" sz="1000" dirty="0"/>
                <a:t>% annual Cost </a:t>
              </a:r>
              <a:r>
                <a:rPr lang="en-US" sz="1000" dirty="0" smtClean="0"/>
                <a:t>Savings through systems modernization using the Cloud.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300</a:t>
              </a:r>
              <a:r>
                <a:rPr lang="en-US" sz="1000" dirty="0"/>
                <a:t>% increase in System </a:t>
              </a:r>
              <a:r>
                <a:rPr lang="en-US" sz="1000" dirty="0" smtClean="0"/>
                <a:t>Performance using Cloud solutions.</a:t>
              </a:r>
              <a:endParaRPr lang="en-US" sz="1000" dirty="0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155151" y="487599"/>
            <a:ext cx="7966115" cy="7441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927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33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latin typeface="+mn-lt"/>
              </a:rPr>
              <a:t>Digital </a:t>
            </a:r>
            <a:r>
              <a:rPr lang="en-US" sz="2400" dirty="0">
                <a:latin typeface="+mn-lt"/>
              </a:rPr>
              <a:t>Modernization</a:t>
            </a:r>
          </a:p>
        </p:txBody>
      </p:sp>
    </p:spTree>
    <p:extLst>
      <p:ext uri="{BB962C8B-B14F-4D97-AF65-F5344CB8AC3E}">
        <p14:creationId xmlns:p14="http://schemas.microsoft.com/office/powerpoint/2010/main" val="31464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 descr="shutterstock_10317364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8846" y="1"/>
            <a:ext cx="6874486" cy="6950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3058170" cy="6950075"/>
          </a:xfrm>
          <a:prstGeom prst="rect">
            <a:avLst/>
          </a:prstGeom>
          <a:solidFill>
            <a:srgbClr val="991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056" y="1876478"/>
            <a:ext cx="2747046" cy="370394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r>
              <a:rPr lang="en-US" b="1" cap="all" dirty="0">
                <a:solidFill>
                  <a:schemeClr val="bg1"/>
                </a:solidFill>
                <a:cs typeface="Arial Narrow"/>
              </a:rPr>
              <a:t>Cyber </a:t>
            </a:r>
            <a:r>
              <a:rPr lang="en-US" b="1" cap="all" dirty="0" smtClean="0">
                <a:solidFill>
                  <a:schemeClr val="bg1"/>
                </a:solidFill>
                <a:cs typeface="Arial Narrow"/>
              </a:rPr>
              <a:t>Security</a:t>
            </a:r>
            <a:endParaRPr lang="en-US" b="1" cap="all" dirty="0">
              <a:solidFill>
                <a:schemeClr val="bg1"/>
              </a:solidFill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054" y="2369409"/>
            <a:ext cx="2581177" cy="1881850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</a:rPr>
              <a:t>A comprehensive Defense-in-Depth view of an organization’s security </a:t>
            </a:r>
            <a:r>
              <a:rPr lang="en-US" sz="1600" dirty="0" smtClean="0">
                <a:solidFill>
                  <a:schemeClr val="bg1"/>
                </a:solidFill>
              </a:rPr>
              <a:t>posture </a:t>
            </a:r>
            <a:r>
              <a:rPr lang="en-US" sz="1600" dirty="0">
                <a:solidFill>
                  <a:schemeClr val="bg1"/>
                </a:solidFill>
              </a:rPr>
              <a:t>to mitigate risks and ensure compliance with relevant guidelines.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7196" y="5158646"/>
            <a:ext cx="1189661" cy="4633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055" y="5266926"/>
            <a:ext cx="2196187" cy="536593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Key Capabilities &amp; </a:t>
            </a:r>
            <a:r>
              <a:rPr lang="en-US" sz="1200" b="1" dirty="0" smtClean="0">
                <a:solidFill>
                  <a:schemeClr val="bg1"/>
                </a:solidFill>
              </a:rPr>
              <a:t>Customers’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Performance Results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90" y="279362"/>
            <a:ext cx="142384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2541"/>
            <a:ext cx="9236075" cy="2819056"/>
          </a:xfrm>
          <a:prstGeom prst="rect">
            <a:avLst/>
          </a:prstGeom>
          <a:solidFill>
            <a:srgbClr val="991B21">
              <a:alpha val="8313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546" y="442722"/>
            <a:ext cx="7966115" cy="642763"/>
          </a:xfrm>
        </p:spPr>
        <p:txBody>
          <a:bodyPr/>
          <a:lstStyle/>
          <a:p>
            <a:pPr algn="r"/>
            <a:r>
              <a:rPr lang="en-US" sz="2400" dirty="0"/>
              <a:t>Cyber </a:t>
            </a:r>
            <a:r>
              <a:rPr lang="en-US" sz="2400" dirty="0" smtClean="0"/>
              <a:t>Security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4989" y="1268253"/>
            <a:ext cx="6084454" cy="2752585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Cyber Engineering and Architecture Design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System Authorization Services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</a:t>
            </a:r>
            <a:r>
              <a:rPr lang="en-US" dirty="0" smtClean="0">
                <a:solidFill>
                  <a:schemeClr val="bg1"/>
                </a:solidFill>
              </a:rPr>
              <a:t>Regulatory </a:t>
            </a:r>
            <a:r>
              <a:rPr lang="en-US" dirty="0">
                <a:solidFill>
                  <a:schemeClr val="bg1"/>
                </a:solidFill>
              </a:rPr>
              <a:t>Review and Guidance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Lifecycle Support of Security Technologies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•  </a:t>
            </a:r>
            <a:r>
              <a:rPr lang="en-US" dirty="0">
                <a:solidFill>
                  <a:schemeClr val="bg1"/>
                </a:solidFill>
              </a:rPr>
              <a:t>Risk Management and Threat Diagnosis &amp; Analysis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Assessment &amp; Authorization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•  </a:t>
            </a:r>
            <a:r>
              <a:rPr lang="en-US" dirty="0" smtClean="0">
                <a:solidFill>
                  <a:schemeClr val="bg1"/>
                </a:solidFill>
              </a:rPr>
              <a:t>Penetration Testing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88495" y="4435782"/>
            <a:ext cx="0" cy="20767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77337" y="4494549"/>
            <a:ext cx="2757138" cy="1447612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dirty="0" smtClean="0"/>
              <a:t>Environmental </a:t>
            </a:r>
            <a:r>
              <a:rPr lang="en-US" sz="1000" b="1" dirty="0"/>
              <a:t>Protection </a:t>
            </a:r>
            <a:r>
              <a:rPr lang="en-US" sz="1000" b="1" dirty="0" smtClean="0"/>
              <a:t>Agency (EPA)</a:t>
            </a:r>
            <a:endParaRPr lang="en-US" sz="1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Commercial Nuclear Energy Provider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National Archives and Records </a:t>
            </a:r>
            <a:r>
              <a:rPr lang="en-US" sz="1000" b="1" dirty="0" smtClean="0"/>
              <a:t>Administration (NARA)</a:t>
            </a:r>
            <a:endParaRPr lang="en-US" sz="1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US Patent and Trademark </a:t>
            </a:r>
            <a:r>
              <a:rPr lang="en-US" sz="1000" b="1" dirty="0" smtClean="0"/>
              <a:t>Office (USPTO)</a:t>
            </a:r>
            <a:endParaRPr lang="en-US" sz="1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dirty="0" smtClean="0"/>
              <a:t>Los Angeles Metro</a:t>
            </a:r>
            <a:r>
              <a:rPr lang="en-US" sz="1000" b="1" dirty="0"/>
              <a:t> </a:t>
            </a:r>
            <a:endParaRPr lang="en-US" sz="1000" b="1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dirty="0" smtClean="0"/>
              <a:t>Other Commercial Clients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59786" y="4494549"/>
            <a:ext cx="2645740" cy="1724611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DISA National Gateway </a:t>
            </a:r>
            <a:r>
              <a:rPr lang="en-US" sz="1000" dirty="0" smtClean="0"/>
              <a:t>Center (NGC)</a:t>
            </a:r>
            <a:endParaRPr lang="en-US" sz="1000" dirty="0"/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DISA PEO Enterprise </a:t>
            </a:r>
            <a:r>
              <a:rPr lang="en-US" sz="1000" dirty="0" smtClean="0"/>
              <a:t>Services (ES)</a:t>
            </a:r>
            <a:endParaRPr lang="en-US" sz="1000" dirty="0"/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US Pacific </a:t>
            </a:r>
            <a:r>
              <a:rPr lang="en-US" sz="1000" dirty="0" smtClean="0"/>
              <a:t>Command (USPACOM)</a:t>
            </a:r>
            <a:endParaRPr lang="en-US" sz="1000" dirty="0"/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Air Force Air Education &amp; Training Command (AETC)</a:t>
            </a:r>
          </a:p>
          <a:p>
            <a:r>
              <a:rPr lang="en-US" sz="1000" b="1" dirty="0"/>
              <a:t>Department of </a:t>
            </a:r>
            <a:r>
              <a:rPr lang="en-US" sz="1000" b="1" dirty="0" smtClean="0"/>
              <a:t>Energy (DOE)</a:t>
            </a:r>
            <a:endParaRPr lang="en-US" sz="1000" b="1" dirty="0"/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Sandia National Laboratories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000" b="1" dirty="0"/>
              <a:t>Nuclear Regulatory </a:t>
            </a:r>
            <a:r>
              <a:rPr lang="en-US" sz="1000" b="1" dirty="0" smtClean="0"/>
              <a:t>Commission (NRC)</a:t>
            </a:r>
            <a:endParaRPr lang="en-US" sz="1000" b="1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000" b="1" dirty="0"/>
              <a:t>Department of </a:t>
            </a:r>
            <a:r>
              <a:rPr lang="en-US" sz="1000" b="1" dirty="0" smtClean="0"/>
              <a:t>Interior (DOI)</a:t>
            </a:r>
            <a:endParaRPr lang="en-US" sz="10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3195" y="994477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b="1" dirty="0">
                <a:latin typeface="+mn-lt"/>
              </a:rPr>
              <a:t>Key Capabilities &amp; Customers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820" y="4494549"/>
            <a:ext cx="3063193" cy="1916971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r>
              <a:rPr lang="en-US" sz="1000" b="1" dirty="0"/>
              <a:t>Department of Defense</a:t>
            </a:r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Army Acquisition Community including ASA(ALT) HQ, CERDEC, PEO EIS, PEO CS&amp;CSS, PEO IEW&amp;S, PEO Soldier and SoSE&amp;I</a:t>
            </a:r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National Ground Intelligence </a:t>
            </a:r>
            <a:r>
              <a:rPr lang="en-US" sz="1000" dirty="0" smtClean="0"/>
              <a:t>Center (NGIC)</a:t>
            </a:r>
            <a:endParaRPr lang="en-US" sz="1000" dirty="0"/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CECOM Software Engineering </a:t>
            </a:r>
            <a:r>
              <a:rPr lang="en-US" sz="1000" dirty="0" smtClean="0"/>
              <a:t>Center (SEC)</a:t>
            </a:r>
            <a:endParaRPr lang="en-US" sz="1000" dirty="0"/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Joint Program Executive Office for </a:t>
            </a:r>
            <a:r>
              <a:rPr lang="en-US" sz="1000" dirty="0" smtClean="0"/>
              <a:t>Chemical, Biological, Radiological, Nuclear Defense (JPEO-CBRND)</a:t>
            </a:r>
            <a:endParaRPr lang="en-US" sz="1000" dirty="0"/>
          </a:p>
          <a:p>
            <a:pPr marL="112713" indent="-112713"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Deputy Chief of Naval </a:t>
            </a:r>
            <a:r>
              <a:rPr lang="en-US" sz="1000" dirty="0" smtClean="0"/>
              <a:t>Operations (DCNO)</a:t>
            </a:r>
            <a:endParaRPr lang="en-US" sz="1000" dirty="0"/>
          </a:p>
          <a:p>
            <a:pPr marL="112713" indent="-112713"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DISA Business Enterprise </a:t>
            </a:r>
            <a:r>
              <a:rPr lang="en-US" sz="1000" dirty="0" smtClean="0"/>
              <a:t>Architecture (BEA)</a:t>
            </a:r>
            <a:endParaRPr lang="en-US" sz="1000" dirty="0"/>
          </a:p>
        </p:txBody>
      </p:sp>
      <p:pic>
        <p:nvPicPr>
          <p:cNvPr id="18" name="Picture 17" descr="shutterstock_103173644.jpg">
            <a:extLst>
              <a:ext uri="{FF2B5EF4-FFF2-40B4-BE49-F238E27FC236}">
                <a16:creationId xmlns:a16="http://schemas.microsoft.com/office/drawing/2014/main" xmlns="" id="{099C4624-DACC-C147-A92B-1AA2EC9F96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2542"/>
            <a:ext cx="2777753" cy="2808296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xmlns="" id="{CB91B893-4946-1F46-96AB-B0C52820AE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15CD320-37C9-584E-9493-777320D5A9D5}"/>
              </a:ext>
            </a:extLst>
          </p:cNvPr>
          <p:cNvSpPr txBox="1"/>
          <p:nvPr/>
        </p:nvSpPr>
        <p:spPr>
          <a:xfrm>
            <a:off x="238145" y="4068706"/>
            <a:ext cx="3236151" cy="370394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r>
              <a:rPr lang="en-US" b="1" dirty="0"/>
              <a:t>Current and Recent Customers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192267" y="4425870"/>
            <a:ext cx="0" cy="20767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>
                <a:latin typeface="+mn-lt"/>
              </a:rPr>
              <a:pPr/>
              <a:t>23</a:t>
            </a:fld>
            <a:endParaRPr lang="en-US" dirty="0"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03195" y="1030908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b="1" dirty="0">
                <a:latin typeface="+mn-lt"/>
              </a:rPr>
              <a:t>DoD Performance Results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53A83D4-EB84-0F43-B784-85E85454D254}"/>
              </a:ext>
            </a:extLst>
          </p:cNvPr>
          <p:cNvCxnSpPr>
            <a:cxnSpLocks/>
          </p:cNvCxnSpPr>
          <p:nvPr/>
        </p:nvCxnSpPr>
        <p:spPr>
          <a:xfrm>
            <a:off x="7067675" y="2473424"/>
            <a:ext cx="0" cy="399541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044B951-7C7F-9448-B21F-55EE4D303C22}"/>
              </a:ext>
            </a:extLst>
          </p:cNvPr>
          <p:cNvCxnSpPr>
            <a:cxnSpLocks/>
          </p:cNvCxnSpPr>
          <p:nvPr/>
        </p:nvCxnSpPr>
        <p:spPr>
          <a:xfrm>
            <a:off x="4879086" y="2473424"/>
            <a:ext cx="0" cy="400804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7B9B367-6414-D14D-979D-F7C0A25BE115}"/>
              </a:ext>
            </a:extLst>
          </p:cNvPr>
          <p:cNvCxnSpPr>
            <a:cxnSpLocks/>
          </p:cNvCxnSpPr>
          <p:nvPr/>
        </p:nvCxnSpPr>
        <p:spPr>
          <a:xfrm flipH="1">
            <a:off x="2627928" y="2477281"/>
            <a:ext cx="15495" cy="3991562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6984" y="1246003"/>
            <a:ext cx="2433514" cy="4529478"/>
            <a:chOff x="256984" y="1246003"/>
            <a:chExt cx="2433514" cy="452947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0DA6224-06C0-9F4A-B095-D5F54E0AE257}"/>
                </a:ext>
              </a:extLst>
            </p:cNvPr>
            <p:cNvSpPr txBox="1"/>
            <p:nvPr/>
          </p:nvSpPr>
          <p:spPr>
            <a:xfrm>
              <a:off x="479028" y="2330244"/>
              <a:ext cx="1989426" cy="478116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250" b="1" dirty="0"/>
                <a:t>National Ground Intelligence Center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4CC43C1-32A4-E144-B600-17E1F7C37006}"/>
                </a:ext>
              </a:extLst>
            </p:cNvPr>
            <p:cNvSpPr txBox="1"/>
            <p:nvPr/>
          </p:nvSpPr>
          <p:spPr>
            <a:xfrm>
              <a:off x="256984" y="2989041"/>
              <a:ext cx="2433514" cy="2786440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support authorization and accreditation activities for critical systems deployed across various programs within NGIC. NGIC is currently the only INSCOM unit </a:t>
              </a:r>
              <a:r>
                <a:rPr lang="en-US" sz="1000" dirty="0" smtClean="0"/>
                <a:t>that is 100</a:t>
              </a:r>
              <a:r>
                <a:rPr lang="en-US" sz="1000" dirty="0"/>
                <a:t>% ATO compliant</a:t>
              </a:r>
              <a:r>
                <a:rPr lang="en-US" sz="1000" dirty="0" smtClean="0"/>
                <a:t>.</a:t>
              </a:r>
            </a:p>
            <a:p>
              <a:endParaRPr lang="en-US" sz="1000" dirty="0"/>
            </a:p>
            <a:p>
              <a:r>
                <a:rPr lang="en-US" sz="1000" b="1" dirty="0"/>
                <a:t>Support Includes: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Completed </a:t>
              </a:r>
              <a:r>
                <a:rPr lang="en-US" sz="1000" dirty="0"/>
                <a:t>17 Certificate of Networthiness, 16 Product Description Documents and </a:t>
              </a:r>
              <a:r>
                <a:rPr lang="en-US" sz="1000" dirty="0" smtClean="0"/>
                <a:t>five </a:t>
              </a:r>
              <a:r>
                <a:rPr lang="en-US" sz="1000" dirty="0"/>
                <a:t>signed </a:t>
              </a:r>
              <a:r>
                <a:rPr lang="en-US" sz="1000" dirty="0" smtClean="0"/>
                <a:t>ATOs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First INSCOM start to finish RMF ATO for stand-alone system and NIPRNET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Authored the first Overlay for stand-alone systems for DoD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Closed Network support including systems hardening</a:t>
              </a:r>
            </a:p>
            <a:p>
              <a:pPr lvl="0"/>
              <a:endParaRPr lang="en-US" sz="900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E9829F91-A867-1147-8B30-54F6DE20B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452" y="1246003"/>
              <a:ext cx="1034973" cy="102979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954454" y="1271735"/>
            <a:ext cx="2089618" cy="4888467"/>
            <a:chOff x="4885446" y="1271735"/>
            <a:chExt cx="2089618" cy="48884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1F8F4D4-F14E-CE40-8DFB-14C36A2C025F}"/>
                </a:ext>
              </a:extLst>
            </p:cNvPr>
            <p:cNvSpPr txBox="1"/>
            <p:nvPr/>
          </p:nvSpPr>
          <p:spPr>
            <a:xfrm>
              <a:off x="5013780" y="2329010"/>
              <a:ext cx="1901157" cy="478116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250" b="1" dirty="0"/>
                <a:t>Air Education &amp; Training Command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BB76661-FDD2-9746-BB3C-B6ECA12A2D9E}"/>
                </a:ext>
              </a:extLst>
            </p:cNvPr>
            <p:cNvSpPr txBox="1"/>
            <p:nvPr/>
          </p:nvSpPr>
          <p:spPr>
            <a:xfrm>
              <a:off x="4885446" y="2989041"/>
              <a:ext cx="2089618" cy="3171161"/>
            </a:xfrm>
            <a:prstGeom prst="rect">
              <a:avLst/>
            </a:prstGeom>
            <a:noFill/>
          </p:spPr>
          <p:txBody>
            <a:bodyPr wrap="square" lIns="92492" tIns="46246" rIns="92492" bIns="46246" rtlCol="0" anchor="t">
              <a:spAutoFit/>
            </a:bodyPr>
            <a:lstStyle/>
            <a:p>
              <a:r>
                <a:rPr lang="en-US" sz="1000" dirty="0"/>
                <a:t>DSA provides Risk Management Framework (RMF) and cybersecurity consulting to the </a:t>
              </a:r>
              <a:r>
                <a:rPr lang="en-US" sz="1000" dirty="0" smtClean="0"/>
                <a:t>AETC/A5.</a:t>
              </a:r>
            </a:p>
            <a:p>
              <a:endParaRPr lang="en-US" sz="1000" dirty="0"/>
            </a:p>
            <a:p>
              <a:r>
                <a:rPr lang="en-US" sz="1000" b="1" dirty="0"/>
                <a:t>Support Includes: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Assisted the AETC </a:t>
              </a:r>
              <a:r>
                <a:rPr lang="en-US" sz="1000" dirty="0"/>
                <a:t>Cybersecurity Office with developing an Information Technology Infrastructure Library (ITIL) based Responsible, Accountable, Consulted, and Informed (RACI) matrix for Risk Management Framework (RMF) controls </a:t>
              </a:r>
              <a:r>
                <a:rPr lang="en-US" sz="1000" dirty="0" smtClean="0"/>
                <a:t>that </a:t>
              </a:r>
              <a:r>
                <a:rPr lang="en-US" sz="1000" dirty="0"/>
                <a:t>help integrate activities throughout the </a:t>
              </a:r>
              <a:r>
                <a:rPr lang="en-US" sz="1000" dirty="0" smtClean="0"/>
                <a:t>organization.</a:t>
              </a:r>
              <a:endParaRPr lang="en-US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Combined three </a:t>
              </a:r>
              <a:r>
                <a:rPr lang="en-US" sz="1000" dirty="0" smtClean="0"/>
                <a:t>flying </a:t>
              </a:r>
              <a:r>
                <a:rPr lang="en-US" sz="1000" dirty="0"/>
                <a:t>training management systems into a single RMF package receiving an Authorization to Operate (ATO) and Authority to Connect (ATC</a:t>
              </a:r>
              <a:r>
                <a:rPr lang="en-US" sz="1000" dirty="0" smtClean="0"/>
                <a:t>).</a:t>
              </a:r>
              <a:endParaRPr lang="en-US" sz="10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38964AAB-4439-EF4D-AF20-FCC41F1E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191" y="1271735"/>
              <a:ext cx="978334" cy="9783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114908" y="1494059"/>
            <a:ext cx="2041541" cy="4512255"/>
            <a:chOff x="7114908" y="1494059"/>
            <a:chExt cx="2041541" cy="45122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95C10E3-E622-FD47-9FA5-110CB147EE96}"/>
                </a:ext>
              </a:extLst>
            </p:cNvPr>
            <p:cNvSpPr txBox="1"/>
            <p:nvPr/>
          </p:nvSpPr>
          <p:spPr>
            <a:xfrm>
              <a:off x="7114908" y="2323360"/>
              <a:ext cx="1946189" cy="478116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lvl="0" algn="ctr"/>
              <a:r>
                <a:rPr lang="en-US" sz="1250" b="1" dirty="0"/>
                <a:t>DISA National Gateway Center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39AF1A5-4C52-514F-9DF5-847617570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0047" y="1494059"/>
              <a:ext cx="1825744" cy="6694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EB2E7A7-76E3-9441-AF00-992C5688F22F}"/>
                </a:ext>
              </a:extLst>
            </p:cNvPr>
            <p:cNvSpPr txBox="1"/>
            <p:nvPr/>
          </p:nvSpPr>
          <p:spPr>
            <a:xfrm>
              <a:off x="7143886" y="2989041"/>
              <a:ext cx="2012563" cy="3017273"/>
            </a:xfrm>
            <a:prstGeom prst="rect">
              <a:avLst/>
            </a:prstGeom>
            <a:noFill/>
          </p:spPr>
          <p:txBody>
            <a:bodyPr wrap="square" lIns="92492" tIns="46246" rIns="92492" bIns="46246" rtlCol="0" anchor="t">
              <a:spAutoFit/>
            </a:bodyPr>
            <a:lstStyle/>
            <a:p>
              <a:r>
                <a:rPr lang="en-US" sz="1000" dirty="0"/>
                <a:t>DSA supports authorization and accreditation activities for the Organizational Messaging as a Service Program</a:t>
              </a:r>
              <a:r>
                <a:rPr lang="en-US" sz="1000" dirty="0" smtClean="0"/>
                <a:t>.</a:t>
              </a:r>
            </a:p>
            <a:p>
              <a:endParaRPr lang="en-US" sz="1000" dirty="0"/>
            </a:p>
            <a:p>
              <a:r>
                <a:rPr lang="en-US" sz="1000" b="1" dirty="0"/>
                <a:t>Support Includes: 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Developed </a:t>
              </a:r>
              <a:r>
                <a:rPr lang="en-US" sz="1000" dirty="0"/>
                <a:t>and obtained first authority to operate for the Defense Message System (DMS).  Successfully implemented RMF in DISA’s Organizational Messaging Service (OMS) Program.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000" dirty="0"/>
                <a:t>Earned outstanding or above on all DISA Cyber Command Readiness Inspections.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Ensured compliance of NGC systems with CYBERCOM </a:t>
              </a:r>
              <a:r>
                <a:rPr lang="en-US" sz="1000" dirty="0" smtClean="0"/>
                <a:t>IAVAs </a:t>
              </a:r>
              <a:r>
                <a:rPr lang="en-US" sz="1000" dirty="0"/>
                <a:t>and DISA STIGs.</a:t>
              </a:r>
            </a:p>
          </p:txBody>
        </p:sp>
      </p:grp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xmlns="" id="{78447145-39F0-2748-981E-F7D7B315D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1666" y="1263259"/>
            <a:ext cx="2363632" cy="4931569"/>
            <a:chOff x="2591666" y="1263259"/>
            <a:chExt cx="2363632" cy="493156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9FF8351-9A59-8648-9CC2-B692416B91A2}"/>
                </a:ext>
              </a:extLst>
            </p:cNvPr>
            <p:cNvSpPr txBox="1"/>
            <p:nvPr/>
          </p:nvSpPr>
          <p:spPr>
            <a:xfrm>
              <a:off x="2591666" y="2232830"/>
              <a:ext cx="2328060" cy="862837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algn="ctr"/>
              <a:r>
                <a:rPr lang="en-US" sz="1250" b="1" dirty="0"/>
                <a:t>Joint PEO for </a:t>
              </a:r>
              <a:r>
                <a:rPr lang="en-US" sz="1250" b="1" dirty="0" smtClean="0"/>
                <a:t>Chemical, Biological, Radiological, Nuclear Defense </a:t>
              </a:r>
              <a:r>
                <a:rPr lang="en-US" sz="1250" b="1" dirty="0"/>
                <a:t>(</a:t>
              </a:r>
              <a:r>
                <a:rPr lang="en-US" sz="1250" b="1" dirty="0" smtClean="0"/>
                <a:t>JPEO-CBRND)</a:t>
              </a:r>
              <a:endParaRPr lang="en-US" sz="1250" b="1" dirty="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E401268-DC35-C041-89EE-F7656FA3A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8125" y="1263259"/>
              <a:ext cx="995287" cy="99528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CD498C7-27FB-4D42-89AA-607006E74352}"/>
                </a:ext>
              </a:extLst>
            </p:cNvPr>
            <p:cNvSpPr txBox="1"/>
            <p:nvPr/>
          </p:nvSpPr>
          <p:spPr>
            <a:xfrm>
              <a:off x="2627928" y="3023667"/>
              <a:ext cx="2327370" cy="3171161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provides Cyber support to </a:t>
              </a:r>
              <a:r>
                <a:rPr lang="en-US" sz="1000" dirty="0" smtClean="0"/>
                <a:t>identify </a:t>
              </a:r>
              <a:r>
                <a:rPr lang="en-US" sz="1000" dirty="0"/>
                <a:t>and </a:t>
              </a:r>
              <a:r>
                <a:rPr lang="en-US" sz="1000" dirty="0" smtClean="0"/>
                <a:t>prevent </a:t>
              </a:r>
              <a:r>
                <a:rPr lang="en-US" sz="1000" dirty="0"/>
                <a:t>cyber attacks </a:t>
              </a:r>
              <a:r>
                <a:rPr lang="en-US" sz="1000" dirty="0" smtClean="0"/>
                <a:t>for JPEO-CBRND </a:t>
              </a:r>
              <a:r>
                <a:rPr lang="en-US" sz="1000" dirty="0"/>
                <a:t>and its </a:t>
              </a:r>
              <a:r>
                <a:rPr lang="en-US" sz="1000" dirty="0" smtClean="0"/>
                <a:t>customers’ </a:t>
              </a:r>
              <a:r>
                <a:rPr lang="en-US" sz="1000" dirty="0"/>
                <a:t>mission critical systems</a:t>
              </a:r>
              <a:r>
                <a:rPr lang="en-US" sz="1000" dirty="0" smtClean="0"/>
                <a:t>.</a:t>
              </a:r>
            </a:p>
            <a:p>
              <a:endParaRPr lang="en-US" sz="1000" dirty="0"/>
            </a:p>
            <a:p>
              <a:r>
                <a:rPr lang="en-US" sz="1000" b="1" dirty="0"/>
                <a:t>Support Includes: 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Assisted seven </a:t>
              </a:r>
              <a:r>
                <a:rPr lang="en-US" sz="1000" dirty="0"/>
                <a:t>programs in completing self-assessments and attaining an IATT (Interim Authorization to Test</a:t>
              </a:r>
              <a:r>
                <a:rPr lang="en-US" sz="1000" dirty="0" smtClean="0"/>
                <a:t>).</a:t>
              </a:r>
              <a:endParaRPr lang="en-US" sz="1000" dirty="0"/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000" dirty="0"/>
                <a:t>Assisted more than 20 programs in creation and modification of their key Risk Management Framework </a:t>
              </a:r>
              <a:r>
                <a:rPr lang="en-US" sz="1000" dirty="0" smtClean="0"/>
                <a:t>documents </a:t>
              </a:r>
              <a:r>
                <a:rPr lang="en-US" sz="1000" dirty="0"/>
                <a:t>on the path to </a:t>
              </a:r>
              <a:r>
                <a:rPr lang="en-US" sz="1000" dirty="0" smtClean="0"/>
                <a:t>ATOs.</a:t>
              </a:r>
              <a:endParaRPr lang="en-US" sz="1000" dirty="0"/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000" dirty="0"/>
                <a:t>Supported six Cooperative Vulnerability Penetration Assessment and Adversarial Assessment </a:t>
              </a:r>
              <a:r>
                <a:rPr lang="en-US" sz="1000" dirty="0" smtClean="0"/>
                <a:t>events.</a:t>
              </a:r>
              <a:endParaRPr lang="en-US" sz="1000" dirty="0"/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Supported Authorization to Operate (ATO) Approval for </a:t>
              </a:r>
              <a:r>
                <a:rPr lang="en-US" sz="1000" dirty="0" smtClean="0"/>
                <a:t>two JPEO-CBRND </a:t>
              </a:r>
              <a:r>
                <a:rPr lang="en-US" sz="1000" dirty="0"/>
                <a:t>programs with </a:t>
              </a:r>
              <a:r>
                <a:rPr lang="en-US" sz="1000" dirty="0" smtClean="0"/>
                <a:t>two </a:t>
              </a:r>
              <a:r>
                <a:rPr lang="en-US" sz="1000" dirty="0"/>
                <a:t>additional </a:t>
              </a:r>
              <a:r>
                <a:rPr lang="en-US" sz="1000" dirty="0" smtClean="0"/>
                <a:t>ATOs </a:t>
              </a:r>
              <a:r>
                <a:rPr lang="en-US" sz="1000" dirty="0"/>
                <a:t>awaiting </a:t>
              </a:r>
              <a:r>
                <a:rPr lang="en-US" sz="1000" dirty="0" smtClean="0"/>
                <a:t>approval.</a:t>
              </a:r>
              <a:endParaRPr lang="en-US" sz="1000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094982" y="443379"/>
            <a:ext cx="7966115" cy="642763"/>
          </a:xfrm>
          <a:prstGeom prst="rect">
            <a:avLst/>
          </a:prstGeom>
        </p:spPr>
        <p:txBody>
          <a:bodyPr/>
          <a:lstStyle>
            <a:lvl1pPr algn="l" defTabSz="6927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33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Cyber </a:t>
            </a:r>
            <a:r>
              <a:rPr lang="en-US" sz="2400" dirty="0" smtClean="0">
                <a:latin typeface="+mn-lt"/>
              </a:rPr>
              <a:t>Security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60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>
                <a:latin typeface="+mn-lt"/>
              </a:rPr>
              <a:pPr/>
              <a:t>24</a:t>
            </a:fld>
            <a:endParaRPr lang="en-US" dirty="0"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03195" y="1015276"/>
            <a:ext cx="7209724" cy="237939"/>
          </a:xfrm>
          <a:prstGeom prst="rect">
            <a:avLst/>
          </a:prstGeom>
        </p:spPr>
        <p:txBody>
          <a:bodyPr vert="horz" lIns="92492" tIns="46246" rIns="92492" bIns="462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b="1" dirty="0">
                <a:latin typeface="+mn-lt"/>
              </a:rPr>
              <a:t>Federal and Civilian Performance Results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CF6682B-323B-F349-93DD-1C846AC9C8FB}"/>
              </a:ext>
            </a:extLst>
          </p:cNvPr>
          <p:cNvCxnSpPr>
            <a:cxnSpLocks/>
          </p:cNvCxnSpPr>
          <p:nvPr/>
        </p:nvCxnSpPr>
        <p:spPr>
          <a:xfrm>
            <a:off x="7067675" y="2126313"/>
            <a:ext cx="0" cy="444174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8316444-6381-BE43-ABEE-0887BD037CB1}"/>
              </a:ext>
            </a:extLst>
          </p:cNvPr>
          <p:cNvCxnSpPr>
            <a:cxnSpLocks/>
          </p:cNvCxnSpPr>
          <p:nvPr/>
        </p:nvCxnSpPr>
        <p:spPr>
          <a:xfrm>
            <a:off x="4879086" y="2126313"/>
            <a:ext cx="0" cy="4383902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A1AF2B2B-0528-8A4B-BEEA-A485DE01D522}"/>
              </a:ext>
            </a:extLst>
          </p:cNvPr>
          <p:cNvCxnSpPr>
            <a:cxnSpLocks/>
          </p:cNvCxnSpPr>
          <p:nvPr/>
        </p:nvCxnSpPr>
        <p:spPr>
          <a:xfrm>
            <a:off x="2643423" y="2126313"/>
            <a:ext cx="0" cy="444174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ooter Placeholder 2">
            <a:extLst>
              <a:ext uri="{FF2B5EF4-FFF2-40B4-BE49-F238E27FC236}">
                <a16:creationId xmlns:a16="http://schemas.microsoft.com/office/drawing/2014/main" xmlns="" id="{6231CBF1-3593-0940-B783-9F291B0B85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90087" y="1218502"/>
            <a:ext cx="2007786" cy="3770633"/>
            <a:chOff x="4990087" y="1218502"/>
            <a:chExt cx="2007786" cy="3770633"/>
          </a:xfrm>
        </p:grpSpPr>
        <p:pic>
          <p:nvPicPr>
            <p:cNvPr id="28" name="Picture 27" descr="brand.gif">
              <a:extLst>
                <a:ext uri="{FF2B5EF4-FFF2-40B4-BE49-F238E27FC236}">
                  <a16:creationId xmlns:a16="http://schemas.microsoft.com/office/drawing/2014/main" xmlns="" id="{82F5A20A-D15E-6C4D-A3DF-F03F9E94F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8795" y="1218502"/>
              <a:ext cx="1284707" cy="12889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5EE49F2-E609-4B40-8E5B-45C64A5CA7A0}"/>
                </a:ext>
              </a:extLst>
            </p:cNvPr>
            <p:cNvSpPr txBox="1"/>
            <p:nvPr/>
          </p:nvSpPr>
          <p:spPr>
            <a:xfrm>
              <a:off x="5121429" y="2418251"/>
              <a:ext cx="1629621" cy="308839"/>
            </a:xfrm>
            <a:prstGeom prst="rect">
              <a:avLst/>
            </a:prstGeom>
            <a:noFill/>
          </p:spPr>
          <p:txBody>
            <a:bodyPr wrap="none" lIns="92492" tIns="46246" rIns="92492" bIns="46246" rtlCol="0">
              <a:spAutoFit/>
            </a:bodyPr>
            <a:lstStyle/>
            <a:p>
              <a:pPr algn="ctr"/>
              <a:r>
                <a:rPr lang="en-US" sz="1400" b="1" dirty="0" smtClean="0"/>
                <a:t>Los Angeles </a:t>
              </a:r>
              <a:r>
                <a:rPr lang="en-US" sz="1400" b="1" dirty="0"/>
                <a:t>Metro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90087" y="2972136"/>
              <a:ext cx="2007786" cy="2016999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helped identify information security gaps </a:t>
              </a:r>
              <a:r>
                <a:rPr lang="en-US" sz="1000" dirty="0" smtClean="0"/>
                <a:t>within </a:t>
              </a:r>
              <a:r>
                <a:rPr lang="en-US" sz="1000" dirty="0"/>
                <a:t>systems serving </a:t>
              </a:r>
              <a:r>
                <a:rPr lang="en-US" sz="1000" dirty="0" smtClean="0"/>
                <a:t>millions.</a:t>
              </a:r>
              <a:endParaRPr lang="en-US" sz="1000" dirty="0"/>
            </a:p>
            <a:p>
              <a:endParaRPr lang="en-US" sz="1000" dirty="0" smtClean="0"/>
            </a:p>
            <a:p>
              <a:r>
                <a:rPr lang="en-US" sz="1000" b="1" dirty="0"/>
                <a:t>Support Includes: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DSA expertise supported the Los Angeles County Metropolitan Transportation Authority by conducting:</a:t>
              </a:r>
            </a:p>
            <a:p>
              <a:endParaRPr lang="en-US" sz="1000" dirty="0"/>
            </a:p>
            <a:p>
              <a:pPr marL="171450" indent="-171450"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000" dirty="0" smtClean="0"/>
                <a:t>Cyber security analysis</a:t>
              </a:r>
            </a:p>
            <a:p>
              <a:pPr marL="171450" indent="-171450"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000" dirty="0" smtClean="0"/>
                <a:t>External penetration assessments</a:t>
              </a:r>
              <a:endParaRPr lang="en-US" sz="1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5612" y="1503434"/>
            <a:ext cx="2293928" cy="4409030"/>
            <a:chOff x="235137" y="1503434"/>
            <a:chExt cx="2293928" cy="44090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D8D1D5F-9439-E741-9E0D-DF9730351DC0}"/>
                </a:ext>
              </a:extLst>
            </p:cNvPr>
            <p:cNvSpPr txBox="1"/>
            <p:nvPr/>
          </p:nvSpPr>
          <p:spPr>
            <a:xfrm>
              <a:off x="834254" y="2322065"/>
              <a:ext cx="1095694" cy="401172"/>
            </a:xfrm>
            <a:prstGeom prst="rect">
              <a:avLst/>
            </a:prstGeom>
            <a:noFill/>
          </p:spPr>
          <p:txBody>
            <a:bodyPr wrap="none" lIns="92492" tIns="46246" rIns="92492" bIns="46246" rtlCol="0">
              <a:spAutoFit/>
            </a:bodyPr>
            <a:lstStyle/>
            <a:p>
              <a:pPr algn="ctr"/>
              <a:r>
                <a:rPr lang="en-US" sz="1000" b="1" dirty="0"/>
                <a:t>Sandia National </a:t>
              </a:r>
            </a:p>
            <a:p>
              <a:pPr algn="ctr"/>
              <a:r>
                <a:rPr lang="en-US" sz="1000" b="1" dirty="0"/>
                <a:t>Laboratories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222A42B6-D55A-9949-84AA-A9D4B8B4F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210" y="1503434"/>
              <a:ext cx="1797783" cy="71911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35137" y="2972136"/>
              <a:ext cx="2293928" cy="2940328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develops, maintains and operates high security systems </a:t>
              </a:r>
              <a:r>
                <a:rPr lang="en-US" sz="1000" dirty="0" smtClean="0"/>
                <a:t>that </a:t>
              </a:r>
              <a:r>
                <a:rPr lang="en-US" sz="1000" dirty="0"/>
                <a:t>are essential to the Nation’s </a:t>
              </a:r>
              <a:r>
                <a:rPr lang="en-US" sz="1000" dirty="0" smtClean="0"/>
                <a:t>security.  ISO </a:t>
              </a:r>
              <a:r>
                <a:rPr lang="en-US" sz="1000" dirty="0"/>
                <a:t>27001 and ISO 20000 certified services play a key </a:t>
              </a:r>
              <a:r>
                <a:rPr lang="en-US" sz="1000" dirty="0" smtClean="0"/>
                <a:t>role.</a:t>
              </a:r>
              <a:endParaRPr lang="en-US" sz="1000" dirty="0"/>
            </a:p>
            <a:p>
              <a:endParaRPr lang="en-US" sz="1000" b="1" dirty="0" smtClean="0"/>
            </a:p>
            <a:p>
              <a:r>
                <a:rPr lang="en-US" sz="1000" b="1" dirty="0"/>
                <a:t>Support Includes: </a:t>
              </a:r>
            </a:p>
            <a:p>
              <a:pPr marL="173422" indent="-173422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prstClr val="black"/>
                  </a:solidFill>
                </a:rPr>
                <a:t>Supporting </a:t>
              </a:r>
              <a:r>
                <a:rPr lang="en-US" sz="1000" dirty="0">
                  <a:solidFill>
                    <a:prstClr val="black"/>
                  </a:solidFill>
                </a:rPr>
                <a:t>multiple secure environments at Sandia, DSA assures the integrity, availability, and confidentiality of information.</a:t>
              </a:r>
              <a:endParaRPr lang="en-US" sz="1000" dirty="0"/>
            </a:p>
            <a:p>
              <a:pPr marL="173422" indent="-173422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ea typeface="ＭＳ Ｐゴシック" pitchFamily="-65" charset="-128"/>
                  <a:cs typeface="Times New Roman" pitchFamily="18" charset="0"/>
                </a:rPr>
                <a:t>DSA works with Sandia's business units to successfully enable Sandia to carry out new missions of critical national importance. </a:t>
              </a:r>
              <a:endParaRPr lang="en-US" sz="1000" dirty="0" smtClean="0">
                <a:ea typeface="ＭＳ Ｐゴシック" pitchFamily="-65" charset="-128"/>
                <a:cs typeface="Times New Roman" pitchFamily="18" charset="0"/>
              </a:endParaRPr>
            </a:p>
            <a:p>
              <a:pPr marL="173422" indent="-173422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24/7/365 </a:t>
              </a:r>
              <a:r>
                <a:rPr lang="en-US" sz="1000" dirty="0"/>
                <a:t>worldwide national security operations.  </a:t>
              </a:r>
            </a:p>
            <a:p>
              <a:pPr lvl="0"/>
              <a:endParaRPr lang="en-US" sz="1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12595" y="1483558"/>
            <a:ext cx="1961947" cy="4275018"/>
            <a:chOff x="2812595" y="1483558"/>
            <a:chExt cx="1961947" cy="4275018"/>
          </a:xfrm>
        </p:grpSpPr>
        <p:pic>
          <p:nvPicPr>
            <p:cNvPr id="38" name="Picture 37" descr="epa_large_withoutstroke.png">
              <a:extLst>
                <a:ext uri="{FF2B5EF4-FFF2-40B4-BE49-F238E27FC236}">
                  <a16:creationId xmlns:a16="http://schemas.microsoft.com/office/drawing/2014/main" xmlns="" id="{4E530E23-FAFF-A74F-B048-20B150574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5392" y="1483558"/>
              <a:ext cx="756352" cy="75886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DDBE84F-3F80-3746-B5EC-DC6F432C4619}"/>
                </a:ext>
              </a:extLst>
            </p:cNvPr>
            <p:cNvSpPr txBox="1"/>
            <p:nvPr/>
          </p:nvSpPr>
          <p:spPr>
            <a:xfrm>
              <a:off x="2995589" y="2322065"/>
              <a:ext cx="1595959" cy="524282"/>
            </a:xfrm>
            <a:prstGeom prst="rect">
              <a:avLst/>
            </a:prstGeom>
            <a:noFill/>
          </p:spPr>
          <p:txBody>
            <a:bodyPr wrap="none" lIns="92492" tIns="46246" rIns="92492" bIns="46246" rtlCol="0">
              <a:spAutoFit/>
            </a:bodyPr>
            <a:lstStyle/>
            <a:p>
              <a:pPr algn="ctr"/>
              <a:r>
                <a:rPr lang="en-US" sz="1400" b="1" dirty="0"/>
                <a:t>Environmental </a:t>
              </a:r>
            </a:p>
            <a:p>
              <a:pPr algn="ctr"/>
              <a:r>
                <a:rPr lang="en-US" sz="1400" b="1" dirty="0"/>
                <a:t>Protection Agency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12595" y="2972136"/>
              <a:ext cx="1961947" cy="2786440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r>
                <a:rPr lang="en-US" sz="1000" dirty="0"/>
                <a:t>DSA supports the Senior Agency Information Security Officer (SAISO) with comprehensive information security services.</a:t>
              </a:r>
            </a:p>
            <a:p>
              <a:endParaRPr lang="en-US" sz="1000" dirty="0" smtClean="0"/>
            </a:p>
            <a:p>
              <a:r>
                <a:rPr lang="en-US" sz="1000" b="1" dirty="0"/>
                <a:t>Support Includes: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Managing </a:t>
              </a:r>
              <a:r>
                <a:rPr lang="en-US" sz="1000" dirty="0"/>
                <a:t>security compliance across EPA program </a:t>
              </a:r>
              <a:r>
                <a:rPr lang="en-US" sz="1000" dirty="0" smtClean="0"/>
                <a:t>offices and </a:t>
              </a:r>
              <a:r>
                <a:rPr lang="en-US" sz="1000" dirty="0"/>
                <a:t>successfully </a:t>
              </a:r>
              <a:r>
                <a:rPr lang="en-US" sz="1000" dirty="0" smtClean="0"/>
                <a:t>completed:</a:t>
              </a:r>
              <a:endParaRPr lang="en-US" sz="1000" dirty="0"/>
            </a:p>
            <a:p>
              <a:pPr marL="344488" indent="-171450"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000" dirty="0"/>
                <a:t>60+ risk assessments across 25 task </a:t>
              </a:r>
              <a:r>
                <a:rPr lang="en-US" sz="1000" dirty="0" smtClean="0"/>
                <a:t>orders</a:t>
              </a:r>
            </a:p>
            <a:p>
              <a:pPr marL="344488" indent="-171450"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000" dirty="0" smtClean="0"/>
                <a:t>70</a:t>
              </a:r>
              <a:r>
                <a:rPr lang="en-US" sz="1000" dirty="0"/>
                <a:t>+  </a:t>
              </a:r>
              <a:r>
                <a:rPr lang="en-US" sz="1000" dirty="0" smtClean="0"/>
                <a:t>Security </a:t>
              </a:r>
              <a:r>
                <a:rPr lang="en-US" sz="1000" dirty="0"/>
                <a:t>Assessment and Authorization (</a:t>
              </a:r>
              <a:r>
                <a:rPr lang="en-US" sz="1000" dirty="0" smtClean="0"/>
                <a:t>SA&amp;A) </a:t>
              </a:r>
              <a:r>
                <a:rPr lang="en-US" sz="1000" dirty="0"/>
                <a:t>packages and policy documents</a:t>
              </a:r>
            </a:p>
            <a:p>
              <a:pPr marL="173422" indent="-173422">
                <a:buFont typeface="Arial" panose="020B0604020202020204" pitchFamily="34" charset="0"/>
                <a:buChar char="•"/>
              </a:pP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01385" y="1474725"/>
            <a:ext cx="2131879" cy="4053019"/>
            <a:chOff x="7101385" y="1474725"/>
            <a:chExt cx="2131879" cy="405301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5667818-495C-9D4F-A14C-D0DB9F0B8747}"/>
                </a:ext>
              </a:extLst>
            </p:cNvPr>
            <p:cNvSpPr txBox="1"/>
            <p:nvPr/>
          </p:nvSpPr>
          <p:spPr>
            <a:xfrm>
              <a:off x="7101385" y="2322065"/>
              <a:ext cx="2131879" cy="524282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lvl="0" algn="ctr"/>
              <a:r>
                <a:rPr lang="en-US" sz="1400" b="1" dirty="0"/>
                <a:t>Commercial Nuclear Power Company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55284" y="2972136"/>
              <a:ext cx="2024080" cy="2555608"/>
            </a:xfrm>
            <a:prstGeom prst="rect">
              <a:avLst/>
            </a:prstGeom>
            <a:noFill/>
          </p:spPr>
          <p:txBody>
            <a:bodyPr wrap="square" lIns="92492" tIns="46246" rIns="92492" bIns="46246" rtlCol="0">
              <a:spAutoFit/>
            </a:bodyPr>
            <a:lstStyle/>
            <a:p>
              <a:pPr lvl="0"/>
              <a:r>
                <a:rPr lang="en-US" sz="1000" dirty="0"/>
                <a:t>DSA provides </a:t>
              </a:r>
              <a:r>
                <a:rPr lang="en-US" sz="1000" dirty="0" smtClean="0"/>
                <a:t>comprehensive </a:t>
              </a:r>
              <a:r>
                <a:rPr lang="en-US" sz="1000" dirty="0"/>
                <a:t>critical infrastructure support in the energy </a:t>
              </a:r>
              <a:r>
                <a:rPr lang="en-US" sz="1000" dirty="0" smtClean="0"/>
                <a:t>sector.</a:t>
              </a:r>
            </a:p>
            <a:p>
              <a:pPr lvl="0"/>
              <a:endParaRPr lang="en-US" sz="1000" dirty="0" smtClean="0"/>
            </a:p>
            <a:p>
              <a:r>
                <a:rPr lang="en-US" sz="1000" b="1" dirty="0"/>
                <a:t>Support Includes: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To </a:t>
              </a:r>
              <a:r>
                <a:rPr lang="en-US" sz="1000" dirty="0"/>
                <a:t>modernize a situational awareness system, DSA security and energy experts are delivering a full spectrum approach </a:t>
              </a:r>
              <a:r>
                <a:rPr lang="en-US" sz="1000" dirty="0" smtClean="0"/>
                <a:t>to: </a:t>
              </a:r>
              <a:endParaRPr lang="en-US" sz="10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en-US" sz="1000" dirty="0"/>
            </a:p>
            <a:p>
              <a:pPr marL="344488" indent="-171450">
                <a:lnSpc>
                  <a:spcPct val="80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000" dirty="0"/>
                <a:t>Assessment</a:t>
              </a:r>
            </a:p>
            <a:p>
              <a:pPr marL="344488" indent="-171450">
                <a:lnSpc>
                  <a:spcPct val="80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000" dirty="0"/>
                <a:t>Recommendation</a:t>
              </a:r>
            </a:p>
            <a:p>
              <a:pPr marL="344488" indent="-171450">
                <a:lnSpc>
                  <a:spcPct val="80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000" dirty="0"/>
                <a:t>Development</a:t>
              </a:r>
            </a:p>
            <a:p>
              <a:pPr marL="344488" indent="-171450">
                <a:lnSpc>
                  <a:spcPct val="80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000" dirty="0"/>
                <a:t>Implementation </a:t>
              </a:r>
            </a:p>
            <a:p>
              <a:pPr marL="344488" indent="-171450">
                <a:lnSpc>
                  <a:spcPct val="80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000" dirty="0"/>
                <a:t>Operation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16" t="6709" r="11223" b="7522"/>
            <a:stretch/>
          </p:blipFill>
          <p:spPr>
            <a:xfrm>
              <a:off x="7818476" y="1474725"/>
              <a:ext cx="697696" cy="776531"/>
            </a:xfrm>
            <a:prstGeom prst="rect">
              <a:avLst/>
            </a:prstGeom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1003195" y="460572"/>
            <a:ext cx="7966115" cy="642763"/>
          </a:xfrm>
          <a:prstGeom prst="rect">
            <a:avLst/>
          </a:prstGeom>
        </p:spPr>
        <p:txBody>
          <a:bodyPr/>
          <a:lstStyle>
            <a:lvl1pPr algn="l" defTabSz="6927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33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Cyber </a:t>
            </a:r>
            <a:r>
              <a:rPr lang="en-US" sz="2400" dirty="0" smtClean="0">
                <a:latin typeface="+mn-lt"/>
              </a:rPr>
              <a:t>Security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25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348" y="1269191"/>
            <a:ext cx="573573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spc="-20" dirty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Prime Indefinite Delivery Indefinite Quantity (IDIQ) Contract Vehicles</a:t>
            </a:r>
          </a:p>
          <a:p>
            <a:pPr>
              <a:lnSpc>
                <a:spcPts val="2200"/>
              </a:lnSpc>
            </a:pPr>
            <a:endParaRPr lang="en-US" sz="1600" spc="-20" dirty="0">
              <a:solidFill>
                <a:schemeClr val="accent5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184B8BE-C56B-D542-ACB9-F1298AF8AC1D}"/>
              </a:ext>
            </a:extLst>
          </p:cNvPr>
          <p:cNvSpPr txBox="1">
            <a:spLocks/>
          </p:cNvSpPr>
          <p:nvPr/>
        </p:nvSpPr>
        <p:spPr>
          <a:xfrm>
            <a:off x="2728202" y="473414"/>
            <a:ext cx="6353195" cy="744142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6927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Prime IDIQ </a:t>
            </a:r>
            <a:r>
              <a:rPr lang="en-US" dirty="0">
                <a:latin typeface="+mn-lt"/>
              </a:rPr>
              <a:t>Contract Vehicles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EEE3B6F8-FC8D-B543-97FC-3265858D95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1F14EDE-8949-0A46-AAD8-129F9B837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32087"/>
              </p:ext>
            </p:extLst>
          </p:nvPr>
        </p:nvGraphicFramePr>
        <p:xfrm>
          <a:off x="122132" y="1601162"/>
          <a:ext cx="8926718" cy="418229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23623">
                  <a:extLst>
                    <a:ext uri="{9D8B030D-6E8A-4147-A177-3AD203B41FA5}">
                      <a16:colId xmlns:a16="http://schemas.microsoft.com/office/drawing/2014/main" xmlns="" val="789654313"/>
                    </a:ext>
                  </a:extLst>
                </a:gridCol>
                <a:gridCol w="3539736">
                  <a:extLst>
                    <a:ext uri="{9D8B030D-6E8A-4147-A177-3AD203B41FA5}">
                      <a16:colId xmlns:a16="http://schemas.microsoft.com/office/drawing/2014/main" xmlns="" val="2566159252"/>
                    </a:ext>
                  </a:extLst>
                </a:gridCol>
                <a:gridCol w="937373">
                  <a:extLst>
                    <a:ext uri="{9D8B030D-6E8A-4147-A177-3AD203B41FA5}">
                      <a16:colId xmlns:a16="http://schemas.microsoft.com/office/drawing/2014/main" xmlns="" val="1431864531"/>
                    </a:ext>
                  </a:extLst>
                </a:gridCol>
                <a:gridCol w="3525986">
                  <a:extLst>
                    <a:ext uri="{9D8B030D-6E8A-4147-A177-3AD203B41FA5}">
                      <a16:colId xmlns:a16="http://schemas.microsoft.com/office/drawing/2014/main" xmlns="" val="15125341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+mn-lt"/>
                        </a:rPr>
                        <a:t>DSA delivers services and products to Federal customers through a variety of prime contracts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6019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Award Type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9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IDIQ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9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Award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9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IDIQ Name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9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137726"/>
                  </a:ext>
                </a:extLst>
              </a:tr>
              <a:tr h="309780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L/U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GSA Alliant 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L/U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+mn-lt"/>
                        </a:rPr>
                        <a:t>JPEO-CBRND JE</a:t>
                      </a:r>
                      <a:r>
                        <a:rPr lang="en-US" sz="1050" baseline="0" dirty="0" smtClean="0">
                          <a:latin typeface="+mn-lt"/>
                        </a:rPr>
                        <a:t> </a:t>
                      </a:r>
                      <a:r>
                        <a:rPr lang="en-US" sz="1050" dirty="0" smtClean="0">
                          <a:latin typeface="+mn-lt"/>
                        </a:rPr>
                        <a:t>OPETS</a:t>
                      </a:r>
                      <a:r>
                        <a:rPr lang="en-US" sz="1050" baseline="0" dirty="0" smtClean="0">
                          <a:latin typeface="+mn-lt"/>
                        </a:rPr>
                        <a:t>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&amp; Analytical, Engineering &amp; Technical, and Information Technology (BEI)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141840770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L/U </a:t>
                      </a:r>
                      <a:endParaRPr lang="en-US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+mn-lt"/>
                        </a:rPr>
                        <a:t>Army ITES-3S</a:t>
                      </a:r>
                      <a:r>
                        <a:rPr lang="en-US" sz="1050" baseline="0" dirty="0" smtClean="0">
                          <a:latin typeface="+mn-lt"/>
                        </a:rPr>
                        <a:t> 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>
                          <a:latin typeface="+mn-lt"/>
                        </a:rPr>
                        <a:t>L/U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+mn-lt"/>
                        </a:rPr>
                        <a:t>JPEO-CBRND </a:t>
                      </a:r>
                      <a:r>
                        <a:rPr lang="en-US" sz="1050" b="0" dirty="0">
                          <a:latin typeface="+mn-lt"/>
                        </a:rPr>
                        <a:t>Joint Enterprise Research and Development Acquisition and Procurement (JE RDAP)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7676969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S/R &amp; L/U</a:t>
                      </a:r>
                      <a:endParaRPr lang="en-US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Army CECOM Responsive Strategic Sourcing for Services (RS3)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L/U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Navy Seaport-e (Large Business – All Seven Geographic Zones)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7833755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L/U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CIO-SP3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S/R &amp; L/U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ENCORE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7818432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S/R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DoD </a:t>
                      </a:r>
                      <a:r>
                        <a:rPr lang="en-US" sz="1050" b="0" u="none" dirty="0" smtClean="0">
                          <a:latin typeface="+mn-lt"/>
                        </a:rPr>
                        <a:t>Information Analysis</a:t>
                      </a:r>
                      <a:r>
                        <a:rPr lang="en-US" sz="1050" b="0" u="none" baseline="0" dirty="0" smtClean="0">
                          <a:latin typeface="+mn-lt"/>
                        </a:rPr>
                        <a:t> Center Multiple Award Contract </a:t>
                      </a:r>
                      <a:r>
                        <a:rPr lang="en-US" sz="1050" b="0" u="none" dirty="0" smtClean="0">
                          <a:latin typeface="+mn-lt"/>
                        </a:rPr>
                        <a:t>(IAC</a:t>
                      </a:r>
                      <a:r>
                        <a:rPr lang="en-US" sz="1050" b="0" u="none" baseline="0" dirty="0" smtClean="0">
                          <a:latin typeface="+mn-lt"/>
                        </a:rPr>
                        <a:t> MAC</a:t>
                      </a:r>
                      <a:r>
                        <a:rPr lang="en-US" sz="1050" b="0" u="none" dirty="0" smtClean="0">
                          <a:latin typeface="+mn-lt"/>
                        </a:rPr>
                        <a:t>) </a:t>
                      </a:r>
                      <a:r>
                        <a:rPr lang="en-US" sz="1050" b="0" u="none" dirty="0">
                          <a:latin typeface="+mn-lt"/>
                        </a:rPr>
                        <a:t>(Partial Small Business </a:t>
                      </a:r>
                      <a:r>
                        <a:rPr lang="en-US" sz="1050" b="0" u="none" dirty="0" smtClean="0">
                          <a:latin typeface="+mn-lt"/>
                        </a:rPr>
                        <a:t>Set-Aside)</a:t>
                      </a:r>
                      <a:endParaRPr lang="en-US" sz="1050" b="0" u="none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L/U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DoD C5 (Command, Control, and Communications in Cyberspace) Consortium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636767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+mn-lt"/>
                        </a:rPr>
                        <a:t>S/R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+mn-lt"/>
                        </a:rPr>
                        <a:t>DoD Cyber Security and Information Systems Technical Area Task (CS-TAT) (Partial Small Business Set-Aside)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L/U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62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EPA ITS-BISS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80625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S/R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GSA OASIS Pool 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L/U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Virginia Next Generation Data 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5170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L/U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GSA IT Schedule 70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L/U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Virginia Performance Budgeting IT Solutions</a:t>
                      </a:r>
                      <a:r>
                        <a:rPr lang="en-US" sz="1050" kern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07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L/U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n-lt"/>
                        </a:rPr>
                        <a:t>GSA Professional Services Schedule</a:t>
                      </a:r>
                      <a:r>
                        <a:rPr lang="en-US" sz="1050" baseline="0" dirty="0">
                          <a:latin typeface="+mn-lt"/>
                        </a:rPr>
                        <a:t> (Formally MOBIS)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607106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33690A-CF0D-DF4A-A8D3-BF6585688B25}"/>
              </a:ext>
            </a:extLst>
          </p:cNvPr>
          <p:cNvSpPr txBox="1"/>
          <p:nvPr/>
        </p:nvSpPr>
        <p:spPr>
          <a:xfrm>
            <a:off x="811269" y="6177872"/>
            <a:ext cx="7304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Award Type:  </a:t>
            </a:r>
            <a:r>
              <a:rPr lang="en-US" sz="1600" b="1" dirty="0"/>
              <a:t> L/U </a:t>
            </a:r>
            <a:r>
              <a:rPr lang="en-US" sz="1600" dirty="0"/>
              <a:t>is Large Business/Unrestricted  ||  </a:t>
            </a:r>
            <a:r>
              <a:rPr lang="en-US" sz="1600" b="1" dirty="0"/>
              <a:t>S/R </a:t>
            </a:r>
            <a:r>
              <a:rPr lang="en-US" sz="1600" dirty="0"/>
              <a:t>is Small Business/Restricted</a:t>
            </a:r>
          </a:p>
        </p:txBody>
      </p:sp>
    </p:spTree>
    <p:extLst>
      <p:ext uri="{BB962C8B-B14F-4D97-AF65-F5344CB8AC3E}">
        <p14:creationId xmlns:p14="http://schemas.microsoft.com/office/powerpoint/2010/main" val="28703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536773" y="1624405"/>
            <a:ext cx="0" cy="459293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1751" y="4224020"/>
            <a:ext cx="1983315" cy="524282"/>
          </a:xfrm>
          <a:prstGeom prst="rect">
            <a:avLst/>
          </a:prstGeom>
          <a:noFill/>
        </p:spPr>
        <p:txBody>
          <a:bodyPr wrap="square" lIns="92492" tIns="46246" rIns="92492" bIns="46246" rtlCol="0" anchor="t">
            <a:spAutoFit/>
          </a:bodyPr>
          <a:lstStyle/>
          <a:p>
            <a:r>
              <a:rPr lang="en-US" sz="1400" i="1" dirty="0">
                <a:latin typeface="Avenir Light Oblique" panose="020B0402020203090204" pitchFamily="34" charset="77"/>
              </a:rPr>
              <a:t>We will always deliver on our promises!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1751" y="4969614"/>
            <a:ext cx="1563834" cy="308839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r>
              <a:rPr lang="en-US" sz="1200" dirty="0">
                <a:solidFill>
                  <a:srgbClr val="003468"/>
                </a:solidFill>
              </a:rPr>
              <a:t>-  </a:t>
            </a:r>
            <a:r>
              <a:rPr lang="en-US" sz="1400" dirty="0">
                <a:solidFill>
                  <a:srgbClr val="003468"/>
                </a:solidFill>
              </a:rPr>
              <a:t>Fran Pierce, CEO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1820" y="1731330"/>
            <a:ext cx="4932681" cy="3124994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/>
              <a:t>DSA has deep expertise and comprehensive understanding of the operational, security, collaboration, and </a:t>
            </a:r>
            <a:r>
              <a:rPr lang="en-US" sz="1200" b="1" dirty="0" smtClean="0"/>
              <a:t>cybersecurity challenges </a:t>
            </a:r>
            <a:r>
              <a:rPr lang="en-US" sz="1200" b="1" dirty="0"/>
              <a:t>that our customers must address to achieve sensitive, mission-critical goals and </a:t>
            </a:r>
            <a:r>
              <a:rPr lang="en-US" sz="1200" b="1" dirty="0" smtClean="0"/>
              <a:t>objectives. We </a:t>
            </a:r>
            <a:r>
              <a:rPr lang="en-US" sz="1200" b="1" dirty="0"/>
              <a:t>have employees supporting customers in 59 locations in 23 states, the District of </a:t>
            </a:r>
            <a:r>
              <a:rPr lang="en-US" sz="1200" b="1" dirty="0" smtClean="0"/>
              <a:t>Columbia and Camp Smith Hawaii.</a:t>
            </a:r>
            <a:r>
              <a:rPr lang="en-US" sz="1200" b="1" dirty="0"/>
              <a:t/>
            </a:r>
            <a:br>
              <a:rPr lang="en-US" sz="1200" b="1" dirty="0"/>
            </a:br>
            <a:endParaRPr lang="en-US" sz="1200" b="1" dirty="0"/>
          </a:p>
          <a:p>
            <a:r>
              <a:rPr lang="en-US" sz="1200" b="1" dirty="0"/>
              <a:t>DSA is a mature, mid-size business with proven and certified business </a:t>
            </a:r>
            <a:r>
              <a:rPr lang="en-US" sz="1200" b="1" dirty="0" smtClean="0"/>
              <a:t>processes and longevity within our industry. </a:t>
            </a:r>
          </a:p>
          <a:p>
            <a:endParaRPr lang="en-US" sz="1200" b="1" dirty="0"/>
          </a:p>
          <a:p>
            <a:r>
              <a:rPr lang="en-US" sz="1200" b="1" dirty="0" smtClean="0"/>
              <a:t>DSA offers all employees a Comprehensive Employment Package including 20% match to our 401K Plan, Employee Stock </a:t>
            </a:r>
            <a:r>
              <a:rPr lang="en-US" sz="1200" b="1" dirty="0"/>
              <a:t>O</a:t>
            </a:r>
            <a:r>
              <a:rPr lang="en-US" sz="1200" b="1" dirty="0" smtClean="0"/>
              <a:t>wnership, Tuition  Discounts, Tuition Assistance, Medical, Dental, Vision, Disability Insurance, Life Insurance, 100% Paid Technical Training, Employee Assistance Plan, Monthly Incentive Awards, Vacation and Sick Leave, Pet Insurance, Identity Theft Protection, and various Voluntary Insurances.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97" y="5133941"/>
            <a:ext cx="2638478" cy="518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846" y="5126126"/>
            <a:ext cx="2716598" cy="534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472" y="5751761"/>
            <a:ext cx="2327906" cy="4655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609" y="5755250"/>
            <a:ext cx="2310461" cy="4620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175" y="1731963"/>
            <a:ext cx="1840385" cy="2231921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68149D49-2628-4148-B56B-778DD75C1DEB}"/>
              </a:ext>
            </a:extLst>
          </p:cNvPr>
          <p:cNvSpPr txBox="1">
            <a:spLocks/>
          </p:cNvSpPr>
          <p:nvPr/>
        </p:nvSpPr>
        <p:spPr>
          <a:xfrm>
            <a:off x="2560393" y="456555"/>
            <a:ext cx="6411985" cy="593164"/>
          </a:xfrm>
          <a:prstGeom prst="rect">
            <a:avLst/>
          </a:prstGeom>
        </p:spPr>
        <p:txBody>
          <a:bodyPr/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Our Focus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04BB9C94-FC57-6649-B31A-49B0260E9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</p:spTree>
    <p:extLst>
      <p:ext uri="{BB962C8B-B14F-4D97-AF65-F5344CB8AC3E}">
        <p14:creationId xmlns:p14="http://schemas.microsoft.com/office/powerpoint/2010/main" val="36366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67168" y="2478008"/>
            <a:ext cx="96403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Services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10351" y="2487745"/>
            <a:ext cx="96403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Cloud</a:t>
            </a:r>
          </a:p>
          <a:p>
            <a:r>
              <a:rPr lang="en-US" sz="10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87066" y="2376343"/>
            <a:ext cx="96403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Analytics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27662" y="2801586"/>
            <a:ext cx="109430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Critical Infrastructure Intelligence Systems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140" y="1073641"/>
            <a:ext cx="756533" cy="621015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xmlns="" id="{7AF68840-77BC-6941-9D35-EEAA78F63EA1}"/>
              </a:ext>
            </a:extLst>
          </p:cNvPr>
          <p:cNvSpPr txBox="1">
            <a:spLocks/>
          </p:cNvSpPr>
          <p:nvPr/>
        </p:nvSpPr>
        <p:spPr>
          <a:xfrm>
            <a:off x="2467793" y="487519"/>
            <a:ext cx="6411985" cy="593164"/>
          </a:xfrm>
          <a:prstGeom prst="rect">
            <a:avLst/>
          </a:prstGeom>
        </p:spPr>
        <p:txBody>
          <a:bodyPr/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Corporate History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DC942D74-A2AC-7B46-9FB6-828E759156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80587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BFAC72-450A-824D-BA04-80AE4376A54F}"/>
              </a:ext>
            </a:extLst>
          </p:cNvPr>
          <p:cNvSpPr/>
          <p:nvPr/>
        </p:nvSpPr>
        <p:spPr>
          <a:xfrm>
            <a:off x="237986" y="6053167"/>
            <a:ext cx="8659905" cy="3385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+mj-lt"/>
              </a:rPr>
              <a:t>DSA has supported the Defense Messaging System (DMS) without interruption since 1963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9204" y="3821533"/>
            <a:ext cx="8917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b="1" dirty="0">
                <a:solidFill>
                  <a:srgbClr val="C00000"/>
                </a:solidFill>
                <a:latin typeface="Avenir Black"/>
              </a:rPr>
              <a:t>1963</a:t>
            </a:r>
            <a:r>
              <a:rPr lang="en-US" sz="900" dirty="0">
                <a:latin typeface="Avenir Black"/>
              </a:rPr>
              <a:t>  DSA Founded       </a:t>
            </a:r>
            <a:r>
              <a:rPr lang="en-US" sz="900" b="1" dirty="0">
                <a:solidFill>
                  <a:srgbClr val="C00000"/>
                </a:solidFill>
                <a:latin typeface="Avenir Black"/>
              </a:rPr>
              <a:t>1964 </a:t>
            </a:r>
            <a:r>
              <a:rPr lang="en-US" sz="900" dirty="0" smtClean="0">
                <a:latin typeface="Avenir Black"/>
              </a:rPr>
              <a:t>Develops </a:t>
            </a:r>
            <a:r>
              <a:rPr lang="en-US" sz="900" dirty="0">
                <a:latin typeface="Avenir Black"/>
              </a:rPr>
              <a:t>OCONUS AUTODIN solution for DCA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1975 </a:t>
            </a:r>
            <a:r>
              <a:rPr lang="en-US" sz="900" dirty="0" smtClean="0">
                <a:latin typeface="Avenir Black"/>
              </a:rPr>
              <a:t> </a:t>
            </a:r>
            <a:r>
              <a:rPr lang="en-US" sz="900" dirty="0">
                <a:latin typeface="Avenir Black"/>
              </a:rPr>
              <a:t>Supports C2 messaging in theaters intelligence and C3 </a:t>
            </a:r>
            <a:r>
              <a:rPr lang="en-US" sz="900" dirty="0" smtClean="0">
                <a:latin typeface="Avenir Black"/>
              </a:rPr>
              <a:t>Integration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1982 </a:t>
            </a:r>
            <a:r>
              <a:rPr lang="en-US" sz="900" dirty="0" smtClean="0">
                <a:latin typeface="Avenir Black"/>
              </a:rPr>
              <a:t>Supports transition of MILNET (DDN) from AUTODIN </a:t>
            </a:r>
            <a:r>
              <a:rPr lang="en-US" sz="900" dirty="0">
                <a:latin typeface="Avenir Black"/>
              </a:rPr>
              <a:t>II </a:t>
            </a:r>
            <a:r>
              <a:rPr lang="en-US" sz="900" dirty="0" smtClean="0">
                <a:latin typeface="Avenir Black"/>
              </a:rPr>
              <a:t>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1988 </a:t>
            </a:r>
            <a:r>
              <a:rPr lang="en-US" sz="900" dirty="0">
                <a:latin typeface="Avenir Black"/>
              </a:rPr>
              <a:t> </a:t>
            </a:r>
            <a:r>
              <a:rPr lang="en-US" sz="900" dirty="0" smtClean="0">
                <a:latin typeface="Avenir Black"/>
              </a:rPr>
              <a:t>Supports </a:t>
            </a:r>
            <a:r>
              <a:rPr lang="en-US" sz="900" dirty="0">
                <a:latin typeface="Avenir Black"/>
              </a:rPr>
              <a:t>AUTODIN Modernization Project 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1993 </a:t>
            </a:r>
            <a:r>
              <a:rPr lang="en-US" sz="900" dirty="0" smtClean="0">
                <a:latin typeface="Avenir Black"/>
              </a:rPr>
              <a:t>Supports completion of full mission capability of AUTODIN-DMS </a:t>
            </a:r>
            <a:r>
              <a:rPr lang="en-US" sz="900" dirty="0">
                <a:latin typeface="Avenir Black"/>
              </a:rPr>
              <a:t>Transition </a:t>
            </a:r>
            <a:r>
              <a:rPr lang="en-US" sz="900" dirty="0" smtClean="0">
                <a:latin typeface="Avenir Black"/>
              </a:rPr>
              <a:t>Project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1994</a:t>
            </a:r>
            <a:r>
              <a:rPr lang="en-US" sz="900" dirty="0" smtClean="0">
                <a:latin typeface="Avenir Black"/>
              </a:rPr>
              <a:t> </a:t>
            </a:r>
            <a:r>
              <a:rPr lang="en-US" sz="900" dirty="0">
                <a:latin typeface="Avenir Black"/>
              </a:rPr>
              <a:t>DISA selects DSA to provide </a:t>
            </a:r>
            <a:r>
              <a:rPr lang="en-US" sz="900" dirty="0" smtClean="0">
                <a:latin typeface="Avenir Black"/>
              </a:rPr>
              <a:t>DMS test </a:t>
            </a:r>
            <a:r>
              <a:rPr lang="en-US" sz="900" dirty="0">
                <a:latin typeface="Avenir Black"/>
              </a:rPr>
              <a:t>and program </a:t>
            </a:r>
            <a:r>
              <a:rPr lang="en-US" sz="900" dirty="0" smtClean="0">
                <a:latin typeface="Avenir Black"/>
              </a:rPr>
              <a:t>management </a:t>
            </a:r>
            <a:r>
              <a:rPr lang="en-US" sz="900" dirty="0">
                <a:latin typeface="Avenir Black"/>
              </a:rPr>
              <a:t>services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1996 </a:t>
            </a:r>
            <a:r>
              <a:rPr lang="en-US" sz="900" dirty="0">
                <a:latin typeface="Avenir Black"/>
              </a:rPr>
              <a:t>DSA </a:t>
            </a:r>
            <a:r>
              <a:rPr lang="en-US" sz="900" dirty="0" smtClean="0">
                <a:latin typeface="Avenir Black"/>
              </a:rPr>
              <a:t>develops first </a:t>
            </a:r>
            <a:r>
              <a:rPr lang="en-US" sz="900" dirty="0">
                <a:latin typeface="Avenir Black"/>
              </a:rPr>
              <a:t>enterprise security solution for new DISN network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1998</a:t>
            </a:r>
            <a:r>
              <a:rPr lang="en-US" sz="900" dirty="0" smtClean="0">
                <a:latin typeface="Avenir Black"/>
              </a:rPr>
              <a:t> </a:t>
            </a:r>
            <a:r>
              <a:rPr lang="en-US" sz="900" dirty="0">
                <a:latin typeface="Avenir Black"/>
              </a:rPr>
              <a:t>PEO C3T selects DSA for KM </a:t>
            </a:r>
            <a:r>
              <a:rPr lang="en-US" sz="900" dirty="0" smtClean="0">
                <a:latin typeface="Avenir Black"/>
              </a:rPr>
              <a:t>Task; </a:t>
            </a:r>
            <a:r>
              <a:rPr lang="en-US" sz="900" dirty="0">
                <a:latin typeface="Avenir Black"/>
              </a:rPr>
              <a:t>DSA begins Acquisition Center Support  </a:t>
            </a:r>
            <a:r>
              <a:rPr lang="en-US" sz="900" b="1" dirty="0">
                <a:solidFill>
                  <a:srgbClr val="C00000"/>
                </a:solidFill>
                <a:latin typeface="Avenir Black"/>
              </a:rPr>
              <a:t>2001 </a:t>
            </a:r>
            <a:r>
              <a:rPr lang="en-US" sz="900" dirty="0">
                <a:latin typeface="Avenir Black"/>
              </a:rPr>
              <a:t>DSA personnel </a:t>
            </a:r>
            <a:r>
              <a:rPr lang="en-US" sz="900" dirty="0" smtClean="0">
                <a:latin typeface="Avenir Black"/>
              </a:rPr>
              <a:t>deploy to Kuwait </a:t>
            </a:r>
            <a:r>
              <a:rPr lang="en-US" sz="900" dirty="0">
                <a:latin typeface="Avenir Black"/>
              </a:rPr>
              <a:t>and Iraq to support </a:t>
            </a:r>
            <a:r>
              <a:rPr lang="en-US" sz="900" dirty="0" smtClean="0">
                <a:latin typeface="Avenir Black"/>
              </a:rPr>
              <a:t>OIF C2 </a:t>
            </a:r>
            <a:r>
              <a:rPr lang="en-US" sz="900" dirty="0">
                <a:latin typeface="Avenir Black"/>
              </a:rPr>
              <a:t>Mission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2003</a:t>
            </a:r>
            <a:r>
              <a:rPr lang="en-US" sz="900" dirty="0" smtClean="0">
                <a:latin typeface="Avenir Black"/>
              </a:rPr>
              <a:t> </a:t>
            </a:r>
            <a:r>
              <a:rPr lang="en-US" sz="900" dirty="0">
                <a:latin typeface="Avenir Black"/>
              </a:rPr>
              <a:t>Begins engineering support for </a:t>
            </a:r>
            <a:r>
              <a:rPr lang="en-US" sz="900" dirty="0" smtClean="0">
                <a:latin typeface="Avenir Black"/>
              </a:rPr>
              <a:t>intelligence </a:t>
            </a:r>
            <a:r>
              <a:rPr lang="en-US" sz="900" dirty="0">
                <a:latin typeface="Avenir Black"/>
              </a:rPr>
              <a:t>customers </a:t>
            </a:r>
            <a:r>
              <a:rPr lang="en-US" sz="900" dirty="0" smtClean="0">
                <a:latin typeface="Avenir Black"/>
              </a:rPr>
              <a:t>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2005 </a:t>
            </a:r>
            <a:r>
              <a:rPr lang="en-US" sz="900" dirty="0">
                <a:latin typeface="Avenir Black"/>
              </a:rPr>
              <a:t>Supports Army PEO C3T's Hurricane Katrina response mission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2007</a:t>
            </a:r>
            <a:r>
              <a:rPr lang="en-US" sz="900" dirty="0" smtClean="0">
                <a:latin typeface="Avenir Black"/>
              </a:rPr>
              <a:t> </a:t>
            </a:r>
            <a:r>
              <a:rPr lang="en-US" sz="900" dirty="0">
                <a:latin typeface="Avenir Black"/>
              </a:rPr>
              <a:t>Deploys JPEO-CBD KC </a:t>
            </a:r>
            <a:r>
              <a:rPr lang="en-US" sz="900" dirty="0" smtClean="0">
                <a:latin typeface="Avenir Black"/>
              </a:rPr>
              <a:t>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2008 </a:t>
            </a:r>
            <a:r>
              <a:rPr lang="en-US" sz="900" dirty="0" smtClean="0">
                <a:latin typeface="Avenir Black"/>
              </a:rPr>
              <a:t>Awarded DISA </a:t>
            </a:r>
            <a:r>
              <a:rPr lang="en-US" sz="900" dirty="0">
                <a:latin typeface="Avenir Black"/>
              </a:rPr>
              <a:t>ENCORE II p</a:t>
            </a:r>
            <a:r>
              <a:rPr lang="en-US" sz="900" dirty="0" smtClean="0">
                <a:latin typeface="Avenir Black"/>
              </a:rPr>
              <a:t>rime IDIQ Contract 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2009</a:t>
            </a:r>
            <a:r>
              <a:rPr lang="en-US" sz="900" dirty="0" smtClean="0">
                <a:latin typeface="Avenir Black"/>
              </a:rPr>
              <a:t> </a:t>
            </a:r>
            <a:r>
              <a:rPr lang="en-US" sz="900" dirty="0">
                <a:latin typeface="Avenir Black"/>
              </a:rPr>
              <a:t>Implements social networking for </a:t>
            </a:r>
            <a:r>
              <a:rPr lang="en-US" sz="900" dirty="0" smtClean="0">
                <a:latin typeface="Avenir Black"/>
              </a:rPr>
              <a:t> </a:t>
            </a:r>
            <a:r>
              <a:rPr lang="en-US" sz="900" dirty="0">
                <a:latin typeface="Avenir Black"/>
              </a:rPr>
              <a:t>Armed </a:t>
            </a:r>
            <a:r>
              <a:rPr lang="en-US" sz="900" dirty="0" smtClean="0">
                <a:latin typeface="Avenir Black"/>
              </a:rPr>
              <a:t>Forces; Awarded </a:t>
            </a:r>
            <a:r>
              <a:rPr lang="en-US" sz="900" dirty="0">
                <a:latin typeface="Avenir Black"/>
              </a:rPr>
              <a:t>E2 Task Order in support of Army PEO AMMO 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2012</a:t>
            </a:r>
            <a:r>
              <a:rPr lang="en-US" sz="900" dirty="0" smtClean="0">
                <a:latin typeface="Avenir Black"/>
              </a:rPr>
              <a:t> </a:t>
            </a:r>
            <a:r>
              <a:rPr lang="en-US" sz="900" dirty="0">
                <a:latin typeface="Avenir Black"/>
              </a:rPr>
              <a:t>Supports one of the largest SharePoint instances in the Army 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2013</a:t>
            </a:r>
            <a:r>
              <a:rPr lang="en-US" sz="900" dirty="0" smtClean="0">
                <a:latin typeface="Avenir Black"/>
              </a:rPr>
              <a:t> Awarded </a:t>
            </a:r>
            <a:r>
              <a:rPr lang="en-US" sz="900" dirty="0">
                <a:latin typeface="Avenir Black"/>
              </a:rPr>
              <a:t>major E2 Task Order in support of Army ARDEC 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2014 </a:t>
            </a:r>
            <a:r>
              <a:rPr lang="en-US" sz="900" dirty="0" smtClean="0">
                <a:latin typeface="Avenir Black"/>
              </a:rPr>
              <a:t>Awarded </a:t>
            </a:r>
            <a:r>
              <a:rPr lang="en-US" sz="900" dirty="0">
                <a:latin typeface="Avenir Black"/>
              </a:rPr>
              <a:t>GSA OASIS </a:t>
            </a:r>
            <a:r>
              <a:rPr lang="en-US" sz="900" dirty="0" smtClean="0">
                <a:latin typeface="Avenir Black"/>
              </a:rPr>
              <a:t>IDIQ; DITCO ranks </a:t>
            </a:r>
            <a:r>
              <a:rPr lang="en-US" sz="900" dirty="0">
                <a:latin typeface="Avenir Black"/>
              </a:rPr>
              <a:t>DSA </a:t>
            </a:r>
            <a:r>
              <a:rPr lang="en-US" sz="900" dirty="0" smtClean="0">
                <a:latin typeface="Avenir Black"/>
              </a:rPr>
              <a:t>4th </a:t>
            </a:r>
            <a:r>
              <a:rPr lang="en-US" sz="900" dirty="0">
                <a:latin typeface="Avenir Black"/>
              </a:rPr>
              <a:t>of 26 ENCORE II </a:t>
            </a:r>
            <a:r>
              <a:rPr lang="en-US" sz="900" dirty="0" smtClean="0">
                <a:latin typeface="Avenir Black"/>
              </a:rPr>
              <a:t>primes </a:t>
            </a:r>
            <a:r>
              <a:rPr lang="en-US" sz="900" dirty="0">
                <a:latin typeface="Avenir Black"/>
              </a:rPr>
              <a:t>in Total Contract Value 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2015 </a:t>
            </a:r>
            <a:r>
              <a:rPr lang="en-US" sz="900" dirty="0" smtClean="0">
                <a:latin typeface="Avenir Black"/>
              </a:rPr>
              <a:t>Awarded </a:t>
            </a:r>
            <a:r>
              <a:rPr lang="en-US" sz="900" dirty="0">
                <a:latin typeface="Avenir Black"/>
              </a:rPr>
              <a:t>CS-TAT </a:t>
            </a:r>
            <a:r>
              <a:rPr lang="en-US" sz="900" dirty="0" smtClean="0">
                <a:latin typeface="Avenir Black"/>
              </a:rPr>
              <a:t>IDIQ; awarded </a:t>
            </a:r>
            <a:r>
              <a:rPr lang="en-US" sz="900" dirty="0">
                <a:latin typeface="Avenir Black"/>
              </a:rPr>
              <a:t>contract </a:t>
            </a:r>
            <a:r>
              <a:rPr lang="en-US" sz="900" dirty="0" smtClean="0">
                <a:latin typeface="Avenir Black"/>
              </a:rPr>
              <a:t>to </a:t>
            </a:r>
            <a:r>
              <a:rPr lang="en-US" sz="900" dirty="0">
                <a:latin typeface="Avenir Black"/>
              </a:rPr>
              <a:t>support </a:t>
            </a:r>
            <a:r>
              <a:rPr lang="en-US" sz="900" dirty="0" smtClean="0">
                <a:latin typeface="Avenir Black"/>
              </a:rPr>
              <a:t>US </a:t>
            </a:r>
            <a:r>
              <a:rPr lang="en-US" sz="900" dirty="0">
                <a:latin typeface="Avenir Black"/>
              </a:rPr>
              <a:t>Navy Facilities </a:t>
            </a:r>
            <a:r>
              <a:rPr lang="en-US" sz="900" dirty="0" smtClean="0">
                <a:latin typeface="Avenir Black"/>
              </a:rPr>
              <a:t>Command; acquires </a:t>
            </a:r>
            <a:r>
              <a:rPr lang="en-US" sz="900" dirty="0">
                <a:latin typeface="Avenir Black"/>
              </a:rPr>
              <a:t>Symbolic  </a:t>
            </a:r>
            <a:r>
              <a:rPr lang="en-US" sz="900" b="1" dirty="0">
                <a:solidFill>
                  <a:srgbClr val="C00000"/>
                </a:solidFill>
                <a:latin typeface="Avenir Black"/>
              </a:rPr>
              <a:t>2016 </a:t>
            </a:r>
            <a:r>
              <a:rPr lang="en-US" sz="900" dirty="0">
                <a:latin typeface="Avenir Black"/>
              </a:rPr>
              <a:t> DISA ranks DSA 3rd of 26 ENCORE II </a:t>
            </a:r>
            <a:r>
              <a:rPr lang="en-US" sz="900" dirty="0" smtClean="0">
                <a:latin typeface="Avenir Black"/>
              </a:rPr>
              <a:t>primes </a:t>
            </a:r>
            <a:r>
              <a:rPr lang="en-US" sz="900" dirty="0">
                <a:latin typeface="Avenir Black"/>
              </a:rPr>
              <a:t>in Total Contract Value Awarded, awarded multiple contracts in support of National Ground Intelligence Center</a:t>
            </a:r>
            <a:r>
              <a:rPr lang="en-US" sz="900" b="1" dirty="0">
                <a:solidFill>
                  <a:srgbClr val="C00000"/>
                </a:solidFill>
                <a:latin typeface="Avenir Black"/>
              </a:rPr>
              <a:t>  2017 </a:t>
            </a:r>
            <a:r>
              <a:rPr lang="en-US" sz="900" dirty="0">
                <a:latin typeface="Avenir Black"/>
              </a:rPr>
              <a:t> </a:t>
            </a:r>
            <a:r>
              <a:rPr lang="en-US" sz="900" dirty="0" smtClean="0">
                <a:latin typeface="Avenir Black"/>
              </a:rPr>
              <a:t>DSA </a:t>
            </a:r>
            <a:r>
              <a:rPr lang="en-US" sz="900" dirty="0">
                <a:latin typeface="Avenir Black"/>
              </a:rPr>
              <a:t>acquires  Project Performance Company (PPC), LLC;  Awarded $37.4B Army Responsive Strategic Sourcing for Services (RS3) IDIQ </a:t>
            </a:r>
            <a:r>
              <a:rPr lang="en-US" sz="900" dirty="0" smtClean="0">
                <a:latin typeface="Avenir Black"/>
              </a:rPr>
              <a:t>Contract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2018</a:t>
            </a:r>
            <a:r>
              <a:rPr lang="en-US" sz="900" dirty="0" smtClean="0">
                <a:latin typeface="Avenir Black"/>
              </a:rPr>
              <a:t> Awarded $50B Alliant 2 IDIQ Contract</a:t>
            </a:r>
            <a:r>
              <a:rPr lang="en-US" sz="900" dirty="0">
                <a:latin typeface="Avenir Black"/>
              </a:rPr>
              <a:t>;</a:t>
            </a:r>
            <a:r>
              <a:rPr lang="en-US" sz="900" dirty="0" smtClean="0">
                <a:latin typeface="Avenir Black"/>
              </a:rPr>
              <a:t> Awarded $12.1B Army ITES-3S IDIQ Contract; Awarded $28B IAC MAC IDIQ; </a:t>
            </a:r>
            <a:r>
              <a:rPr lang="en-US" sz="900" dirty="0">
                <a:latin typeface="Avenir Black"/>
              </a:rPr>
              <a:t>DISA ranks DSA </a:t>
            </a:r>
            <a:r>
              <a:rPr lang="en-US" sz="900" dirty="0" smtClean="0">
                <a:latin typeface="Avenir Black"/>
              </a:rPr>
              <a:t>2d </a:t>
            </a:r>
            <a:r>
              <a:rPr lang="en-US" sz="900" dirty="0">
                <a:latin typeface="Avenir Black"/>
              </a:rPr>
              <a:t>of 26 ENCORE II </a:t>
            </a:r>
            <a:r>
              <a:rPr lang="en-US" sz="900" dirty="0" smtClean="0">
                <a:latin typeface="Avenir Black"/>
              </a:rPr>
              <a:t>primes </a:t>
            </a:r>
            <a:r>
              <a:rPr lang="en-US" sz="900" dirty="0">
                <a:latin typeface="Avenir Black"/>
              </a:rPr>
              <a:t>in Total Contract Value </a:t>
            </a:r>
            <a:r>
              <a:rPr lang="en-US" sz="900" dirty="0" smtClean="0">
                <a:latin typeface="Avenir Black"/>
              </a:rPr>
              <a:t>Awarded</a:t>
            </a:r>
            <a:r>
              <a:rPr lang="en-US" sz="900" dirty="0">
                <a:latin typeface="Avenir Black"/>
              </a:rPr>
              <a:t>; Awarded JE OPETS Engineering and Technology, and Information Technology (BEI</a:t>
            </a:r>
            <a:r>
              <a:rPr lang="en-US" sz="900" dirty="0" smtClean="0">
                <a:latin typeface="Avenir Black"/>
              </a:rPr>
              <a:t>) MAC IDIQ </a:t>
            </a:r>
            <a:r>
              <a:rPr lang="en-US" sz="900" b="1" dirty="0" smtClean="0">
                <a:solidFill>
                  <a:srgbClr val="C00000"/>
                </a:solidFill>
                <a:latin typeface="Avenir Black"/>
              </a:rPr>
              <a:t>2019</a:t>
            </a:r>
            <a:r>
              <a:rPr lang="en-US" sz="900" dirty="0" smtClean="0">
                <a:latin typeface="Avenir Black"/>
              </a:rPr>
              <a:t> Awarded three JPEO-CBRND prime contracts</a:t>
            </a:r>
            <a:endParaRPr lang="en-US" sz="900" dirty="0">
              <a:latin typeface="Avenir Black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9812" y="3022417"/>
            <a:ext cx="8141078" cy="725053"/>
            <a:chOff x="794475" y="2959444"/>
            <a:chExt cx="8141078" cy="848518"/>
          </a:xfrm>
        </p:grpSpPr>
        <p:sp>
          <p:nvSpPr>
            <p:cNvPr id="28" name="Rectangle 27"/>
            <p:cNvSpPr/>
            <p:nvPr/>
          </p:nvSpPr>
          <p:spPr>
            <a:xfrm>
              <a:off x="7116303" y="3076440"/>
              <a:ext cx="1496971" cy="731521"/>
            </a:xfrm>
            <a:prstGeom prst="rect">
              <a:avLst/>
            </a:prstGeom>
            <a:solidFill>
              <a:srgbClr val="0C2B57">
                <a:alpha val="54000"/>
              </a:srgbClr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01476" y="3284742"/>
              <a:ext cx="1534077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800" spc="-2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‘</a:t>
              </a:r>
              <a:r>
                <a:rPr lang="en-US" sz="2800" spc="-21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en-US" sz="2800" spc="-2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87571" y="3076440"/>
              <a:ext cx="1496971" cy="731521"/>
            </a:xfrm>
            <a:prstGeom prst="rect">
              <a:avLst/>
            </a:prstGeom>
            <a:solidFill>
              <a:srgbClr val="0C2B57">
                <a:alpha val="54000"/>
              </a:srgbClr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72744" y="3284742"/>
              <a:ext cx="1534077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800" spc="-2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‘90s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51937" y="2959444"/>
              <a:ext cx="1496971" cy="731521"/>
            </a:xfrm>
            <a:prstGeom prst="rect">
              <a:avLst/>
            </a:prstGeom>
            <a:solidFill>
              <a:srgbClr val="0C2B57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37110" y="3119618"/>
              <a:ext cx="1534077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800" spc="-2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‘00s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58840" y="3076440"/>
              <a:ext cx="1496971" cy="731521"/>
            </a:xfrm>
            <a:prstGeom prst="rect">
              <a:avLst/>
            </a:prstGeom>
            <a:solidFill>
              <a:srgbClr val="0C2B57">
                <a:alpha val="54000"/>
              </a:srgbClr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44013" y="3284742"/>
              <a:ext cx="1534077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800" spc="-2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‘70s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23205" y="2959444"/>
              <a:ext cx="1496971" cy="731521"/>
            </a:xfrm>
            <a:prstGeom prst="rect">
              <a:avLst/>
            </a:prstGeom>
            <a:solidFill>
              <a:srgbClr val="0C2B57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08378" y="3119618"/>
              <a:ext cx="1534077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800" spc="-2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‘80s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4475" y="2959444"/>
              <a:ext cx="1496972" cy="731521"/>
            </a:xfrm>
            <a:prstGeom prst="rect">
              <a:avLst/>
            </a:prstGeom>
            <a:solidFill>
              <a:srgbClr val="0C2B57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3296" y="3119618"/>
              <a:ext cx="1534077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800" spc="-2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‘60s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9"/>
          <a:stretch/>
        </p:blipFill>
        <p:spPr>
          <a:xfrm>
            <a:off x="-1" y="1028227"/>
            <a:ext cx="9236075" cy="14227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0150" y="2383238"/>
            <a:ext cx="8597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Across six decades, DSA has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supported</a:t>
            </a:r>
          </a:p>
          <a:p>
            <a:pPr algn="ctr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venir Book"/>
                <a:ea typeface="Verdana" panose="020B0604030504040204" pitchFamily="34" charset="0"/>
                <a:cs typeface="Verdana" panose="020B0604030504040204" pitchFamily="34" charset="0"/>
              </a:rPr>
              <a:t>Nation’s Warfighters and their Missions</a:t>
            </a:r>
          </a:p>
        </p:txBody>
      </p:sp>
    </p:spTree>
    <p:extLst>
      <p:ext uri="{BB962C8B-B14F-4D97-AF65-F5344CB8AC3E}">
        <p14:creationId xmlns:p14="http://schemas.microsoft.com/office/powerpoint/2010/main" val="14676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7AF68840-77BC-6941-9D35-EEAA78F63EA1}"/>
              </a:ext>
            </a:extLst>
          </p:cNvPr>
          <p:cNvSpPr txBox="1">
            <a:spLocks/>
          </p:cNvSpPr>
          <p:nvPr/>
        </p:nvSpPr>
        <p:spPr>
          <a:xfrm>
            <a:off x="2567072" y="465513"/>
            <a:ext cx="6411985" cy="593164"/>
          </a:xfrm>
          <a:prstGeom prst="rect">
            <a:avLst/>
          </a:prstGeom>
        </p:spPr>
        <p:txBody>
          <a:bodyPr/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j-lt"/>
              </a:rPr>
              <a:t>Our Core Competencies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DC942D74-A2AC-7B46-9FB6-828E759156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80587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770085" y="1832535"/>
            <a:ext cx="10776244" cy="3949143"/>
            <a:chOff x="-672648" y="2615428"/>
            <a:chExt cx="10776244" cy="39491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676" y="2634288"/>
              <a:ext cx="3931920" cy="39302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575" y="2615429"/>
              <a:ext cx="3931920" cy="39229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2648" y="2615428"/>
              <a:ext cx="3931920" cy="39229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035" y="2634288"/>
              <a:ext cx="3965495" cy="388518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781343" y="2776606"/>
              <a:ext cx="1602874" cy="76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rgbClr val="0C2B57"/>
                  </a:solidFill>
                  <a:latin typeface="+mj-lt"/>
                  <a:ea typeface="+mj-ea"/>
                  <a:cs typeface="+mj-cs"/>
                </a:rPr>
                <a:t>Intelligent Analytics</a:t>
              </a:r>
              <a:endParaRPr lang="en-US" sz="2400" dirty="0">
                <a:solidFill>
                  <a:srgbClr val="0C2B57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6311" y="2786153"/>
              <a:ext cx="196448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rgbClr val="0C2B57"/>
                  </a:solidFill>
                  <a:latin typeface="+mj-lt"/>
                  <a:ea typeface="+mj-ea"/>
                  <a:cs typeface="+mj-cs"/>
                </a:rPr>
                <a:t>Digital Modernization</a:t>
              </a:r>
              <a:endParaRPr lang="en-US" sz="2400" dirty="0">
                <a:solidFill>
                  <a:srgbClr val="0C2B57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81981" y="2786308"/>
              <a:ext cx="1298053" cy="76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rgbClr val="0C2B57"/>
                  </a:solidFill>
                  <a:latin typeface="+mj-lt"/>
                  <a:ea typeface="+mj-ea"/>
                  <a:cs typeface="+mj-cs"/>
                </a:rPr>
                <a:t>Cyber Security</a:t>
              </a:r>
              <a:endParaRPr lang="en-US" sz="2400" dirty="0">
                <a:solidFill>
                  <a:srgbClr val="0C2B57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0722" y="3013793"/>
              <a:ext cx="950359" cy="42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C2B57"/>
                  </a:solidFill>
                  <a:latin typeface="+mj-lt"/>
                  <a:ea typeface="+mj-ea"/>
                  <a:cs typeface="+mj-cs"/>
                </a:rPr>
                <a:t>Cloud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3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0A1BCB7-CDC0-F340-A7AF-8EA63A32008C}"/>
              </a:ext>
            </a:extLst>
          </p:cNvPr>
          <p:cNvSpPr txBox="1">
            <a:spLocks/>
          </p:cNvSpPr>
          <p:nvPr/>
        </p:nvSpPr>
        <p:spPr>
          <a:xfrm>
            <a:off x="2660082" y="465513"/>
            <a:ext cx="6411985" cy="593164"/>
          </a:xfrm>
          <a:prstGeom prst="rect">
            <a:avLst/>
          </a:prstGeom>
        </p:spPr>
        <p:txBody>
          <a:bodyPr/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j-lt"/>
              </a:rPr>
              <a:t>Our Customers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B5E71F7E-5956-AA49-B161-D661CE014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532" y="1462884"/>
            <a:ext cx="1142364" cy="11372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581" y="2745569"/>
            <a:ext cx="1142364" cy="11423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099" y="1479001"/>
            <a:ext cx="1154416" cy="11544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266" y="2745569"/>
            <a:ext cx="1142364" cy="11423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91" y="2668253"/>
            <a:ext cx="1170104" cy="11585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512" y="4020091"/>
            <a:ext cx="1137668" cy="11376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45" y="5183136"/>
            <a:ext cx="2428875" cy="904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498" y="4132999"/>
            <a:ext cx="1902713" cy="7610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540" y="3984986"/>
            <a:ext cx="1114575" cy="10997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707" y="2693942"/>
            <a:ext cx="1107140" cy="11071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6896" y="2743453"/>
            <a:ext cx="1153283" cy="11444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784" y="4020091"/>
            <a:ext cx="1105112" cy="10904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53" y="1488256"/>
            <a:ext cx="1143008" cy="11430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412" y="1488256"/>
            <a:ext cx="1196670" cy="11430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633" y="1449245"/>
            <a:ext cx="1182019" cy="11820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855" y="1431791"/>
            <a:ext cx="1199474" cy="119947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57" y="2637196"/>
            <a:ext cx="1211597" cy="12067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86" y="2745570"/>
            <a:ext cx="1142364" cy="11423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790" y="1479001"/>
            <a:ext cx="1120283" cy="11202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981" y="5361057"/>
            <a:ext cx="3440074" cy="45232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4" y="3976210"/>
            <a:ext cx="1234481" cy="120692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40" y="3925882"/>
            <a:ext cx="1257254" cy="12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0A1BCB7-CDC0-F340-A7AF-8EA63A32008C}"/>
              </a:ext>
            </a:extLst>
          </p:cNvPr>
          <p:cNvSpPr txBox="1">
            <a:spLocks/>
          </p:cNvSpPr>
          <p:nvPr/>
        </p:nvSpPr>
        <p:spPr>
          <a:xfrm>
            <a:off x="2693323" y="472412"/>
            <a:ext cx="6411985" cy="593164"/>
          </a:xfrm>
          <a:prstGeom prst="rect">
            <a:avLst/>
          </a:prstGeom>
        </p:spPr>
        <p:txBody>
          <a:bodyPr/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j-lt"/>
              </a:rPr>
              <a:t>Industry Partners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B5E71F7E-5956-AA49-B161-D661CE014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71" y="2521401"/>
            <a:ext cx="2481943" cy="9610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99" t="38123" r="15890" b="36321"/>
          <a:stretch/>
        </p:blipFill>
        <p:spPr>
          <a:xfrm>
            <a:off x="1037392" y="5497106"/>
            <a:ext cx="2164703" cy="6064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045" y="1317752"/>
            <a:ext cx="2921710" cy="12036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972" y="3883165"/>
            <a:ext cx="1273444" cy="12017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471" y="2899524"/>
            <a:ext cx="2298265" cy="10856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382" y="2797271"/>
            <a:ext cx="2714034" cy="943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275" y="5497106"/>
            <a:ext cx="2017953" cy="624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9623" y="1345880"/>
            <a:ext cx="3548635" cy="1147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93" y="4272957"/>
            <a:ext cx="2743200" cy="7336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427" y="4320414"/>
            <a:ext cx="2438870" cy="7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0A1BCB7-CDC0-F340-A7AF-8EA63A32008C}"/>
              </a:ext>
            </a:extLst>
          </p:cNvPr>
          <p:cNvSpPr txBox="1">
            <a:spLocks/>
          </p:cNvSpPr>
          <p:nvPr/>
        </p:nvSpPr>
        <p:spPr>
          <a:xfrm>
            <a:off x="2593634" y="457201"/>
            <a:ext cx="6411985" cy="593164"/>
          </a:xfrm>
          <a:prstGeom prst="rect">
            <a:avLst/>
          </a:prstGeom>
        </p:spPr>
        <p:txBody>
          <a:bodyPr anchor="t"/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0C2B57"/>
                </a:solidFill>
                <a:latin typeface="Avenir Medium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j-lt"/>
              </a:rPr>
              <a:t>Example Products Supported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B5E71F7E-5956-AA49-B161-D661CE014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450" y="6568061"/>
            <a:ext cx="3117175" cy="370027"/>
          </a:xfrm>
        </p:spPr>
        <p:txBody>
          <a:bodyPr/>
          <a:lstStyle/>
          <a:p>
            <a:r>
              <a:rPr lang="en-US" dirty="0"/>
              <a:t>Corporate Overview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16357" y="1397311"/>
            <a:ext cx="2554040" cy="4720866"/>
            <a:chOff x="6644932" y="1397311"/>
            <a:chExt cx="2554040" cy="4720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6788" y="1397311"/>
              <a:ext cx="1770328" cy="7470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4932" y="2854684"/>
              <a:ext cx="2554040" cy="6937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9116" y="4258820"/>
              <a:ext cx="1545672" cy="5679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8502" y="5537152"/>
              <a:ext cx="1866900" cy="58102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178" y="5431128"/>
            <a:ext cx="3264419" cy="809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706" y="3741432"/>
            <a:ext cx="1104900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92" t="21342" r="10859" b="20318"/>
          <a:stretch/>
        </p:blipFill>
        <p:spPr>
          <a:xfrm>
            <a:off x="3481627" y="1353717"/>
            <a:ext cx="2255520" cy="8418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312" y="3613584"/>
            <a:ext cx="1321101" cy="12132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6902" y="1373091"/>
            <a:ext cx="2438870" cy="4570886"/>
            <a:chOff x="311202" y="1373091"/>
            <a:chExt cx="2438870" cy="4570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298" y="1373091"/>
              <a:ext cx="1814678" cy="66163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202" y="5157060"/>
              <a:ext cx="2438870" cy="78691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790" y="3786122"/>
              <a:ext cx="1421695" cy="71731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309" y="2688357"/>
              <a:ext cx="2124656" cy="44413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58706" y="2527822"/>
            <a:ext cx="2687532" cy="653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998" y="577209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Enterprise Linux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E1073C-947C-0E48-AC40-2E8AC3F017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931" y="-1"/>
            <a:ext cx="6761131" cy="69500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304A1-837C-EC4B-9EDD-E204FF0DE9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-11987"/>
            <a:ext cx="3058170" cy="6950075"/>
          </a:xfrm>
          <a:prstGeom prst="rect">
            <a:avLst/>
          </a:prstGeom>
          <a:solidFill>
            <a:srgbClr val="414D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055" y="1876478"/>
            <a:ext cx="1086076" cy="370394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r>
              <a:rPr lang="en-US" b="1" cap="all" dirty="0">
                <a:solidFill>
                  <a:schemeClr val="bg1"/>
                </a:solidFill>
                <a:latin typeface="+mj-lt"/>
                <a:cs typeface="Arial Narrow"/>
              </a:rPr>
              <a:t>Cloud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268" y="2536951"/>
            <a:ext cx="2581177" cy="1849902"/>
          </a:xfrm>
          <a:prstGeom prst="rect">
            <a:avLst/>
          </a:prstGeom>
          <a:noFill/>
        </p:spPr>
        <p:txBody>
          <a:bodyPr wrap="squar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Systems and application design, migration, optimization and transformation within commercial and on premise cloud infrastructure.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196" y="5158646"/>
            <a:ext cx="1189661" cy="4633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055" y="5266926"/>
            <a:ext cx="2196187" cy="536593"/>
          </a:xfrm>
          <a:prstGeom prst="rect">
            <a:avLst/>
          </a:prstGeom>
          <a:noFill/>
        </p:spPr>
        <p:txBody>
          <a:bodyPr wrap="none" lIns="92492" tIns="46246" rIns="92492" bIns="462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Key Capabilities &amp;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Customers’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Performance Results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90" y="279362"/>
            <a:ext cx="142384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1DEFE619DF8447A254F1EB95D9F8B2" ma:contentTypeVersion="5" ma:contentTypeDescription="Create a new document." ma:contentTypeScope="" ma:versionID="bdeb905d9f7ab32c425f7f7a71188628">
  <xsd:schema xmlns:xsd="http://www.w3.org/2001/XMLSchema" xmlns:xs="http://www.w3.org/2001/XMLSchema" xmlns:p="http://schemas.microsoft.com/office/2006/metadata/properties" xmlns:ns2="8b644b02-0b76-4454-8700-8838d5a50a30" targetNamespace="http://schemas.microsoft.com/office/2006/metadata/properties" ma:root="true" ma:fieldsID="7614c75847c2ab577a4450bb9dde6955" ns2:_="">
    <xsd:import namespace="8b644b02-0b76-4454-8700-8838d5a50a3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44b02-0b76-4454-8700-8838d5a50a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2C6F74-E684-4AB7-99E3-C8EA1A2A0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44b02-0b76-4454-8700-8838d5a50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23DFE5-D82F-4D51-95B3-FCBFA420A7B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8b644b02-0b76-4454-8700-8838d5a50a30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68377B-357B-4778-9CC7-B7438D851C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39814</TotalTime>
  <Words>3460</Words>
  <Application>Microsoft Office PowerPoint</Application>
  <PresentationFormat>Custom</PresentationFormat>
  <Paragraphs>503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Cloud</vt:lpstr>
      <vt:lpstr>Cloud</vt:lpstr>
      <vt:lpstr>Cloud</vt:lpstr>
      <vt:lpstr>PowerPoint Presentation</vt:lpstr>
      <vt:lpstr>Intelligent Analytics</vt:lpstr>
      <vt:lpstr>PowerPoint Presentation</vt:lpstr>
      <vt:lpstr>PowerPoint Presentation</vt:lpstr>
      <vt:lpstr>PowerPoint Presentation</vt:lpstr>
      <vt:lpstr>Digital Modernization</vt:lpstr>
      <vt:lpstr>PowerPoint Presentation</vt:lpstr>
      <vt:lpstr>PowerPoint Presentation</vt:lpstr>
      <vt:lpstr>PowerPoint Presentation</vt:lpstr>
      <vt:lpstr>Cyber Security</vt:lpstr>
      <vt:lpstr>PowerPoint Presentation</vt:lpstr>
      <vt:lpstr>PowerPoint Presentation</vt:lpstr>
      <vt:lpstr>PowerPoint Presentation</vt:lpstr>
    </vt:vector>
  </TitlesOfParts>
  <Company>Project Performance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Domenici</dc:creator>
  <cp:lastModifiedBy>Liz Rodriguez</cp:lastModifiedBy>
  <cp:revision>491</cp:revision>
  <cp:lastPrinted>2019-03-06T21:56:06Z</cp:lastPrinted>
  <dcterms:created xsi:type="dcterms:W3CDTF">2015-05-21T16:47:12Z</dcterms:created>
  <dcterms:modified xsi:type="dcterms:W3CDTF">2021-05-20T17:47:32Z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0x010100531DEFE619DF8447A254F1EB95D9F8B2</vt:lpwstr>
  </property>
  <property fmtid="{D5CDD505-2E9C-101B-9397-08002B2CF9AE}" pid="3" name="_dlc_DocIdItemGuid">
    <vt:lpwstr>f249eb6e-6a02-4306-bea7-92d9e2e1509d</vt:lpwstr>
  </property>
</Properties>
</file>