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7" r:id="rId5"/>
    <p:sldId id="266" r:id="rId6"/>
    <p:sldId id="265" r:id="rId7"/>
    <p:sldId id="264" r:id="rId8"/>
    <p:sldId id="262" r:id="rId9"/>
    <p:sldId id="261" r:id="rId10"/>
    <p:sldId id="260"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57" autoAdjust="0"/>
    <p:restoredTop sz="94660"/>
  </p:normalViewPr>
  <p:slideViewPr>
    <p:cSldViewPr>
      <p:cViewPr>
        <p:scale>
          <a:sx n="93" d="100"/>
          <a:sy n="93" d="100"/>
        </p:scale>
        <p:origin x="-420"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E3514D-3CCB-471A-AD30-F12B550EC65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FB4E6C-BBBC-4BF5-9838-8226A38A23F2}" type="datetimeFigureOut">
              <a:rPr lang="en-US" smtClean="0"/>
              <a:pPr/>
              <a:t>5/28/2013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C7E3514D-3CCB-471A-AD30-F12B550EC655}"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FB4E6C-BBBC-4BF5-9838-8226A38A23F2}" type="datetimeFigureOut">
              <a:rPr lang="en-US" smtClean="0"/>
              <a:pPr/>
              <a:t>5/28/2013</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E3514D-3CCB-471A-AD30-F12B550EC655}"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hyperlink" Target="https://www.networkforgood.org/donate/MakeDonation2.aspx?ORGID2=680615923" TargetMode="External"/><Relationship Id="rId7" Type="http://schemas.openxmlformats.org/officeDocument/2006/relationships/slide" Target="slide4.xml"/><Relationship Id="rId12" Type="http://schemas.openxmlformats.org/officeDocument/2006/relationships/slide" Target="slide9.xml"/><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slide" Target="slide3.xml"/><Relationship Id="rId11" Type="http://schemas.openxmlformats.org/officeDocument/2006/relationships/slide" Target="slide8.xml"/><Relationship Id="rId5" Type="http://schemas.openxmlformats.org/officeDocument/2006/relationships/slide" Target="slide2.xml"/><Relationship Id="rId10" Type="http://schemas.openxmlformats.org/officeDocument/2006/relationships/slide" Target="slide7.xml"/><Relationship Id="rId4" Type="http://schemas.openxmlformats.org/officeDocument/2006/relationships/image" Target="../media/image3.gif"/><Relationship Id="rId9" Type="http://schemas.openxmlformats.org/officeDocument/2006/relationships/slide" Target="slide6.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hyperlink" Target="https://www.networkforgood.org/donate/MakeDonation2.aspx?ORGID2=680615923" TargetMode="External"/><Relationship Id="rId7" Type="http://schemas.openxmlformats.org/officeDocument/2006/relationships/slide" Target="slide4.xml"/><Relationship Id="rId12" Type="http://schemas.openxmlformats.org/officeDocument/2006/relationships/slide" Target="slide9.xml"/><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8.xml"/><Relationship Id="rId5" Type="http://schemas.openxmlformats.org/officeDocument/2006/relationships/slide" Target="slide2.xml"/><Relationship Id="rId10" Type="http://schemas.openxmlformats.org/officeDocument/2006/relationships/slide" Target="slide7.xml"/><Relationship Id="rId4" Type="http://schemas.openxmlformats.org/officeDocument/2006/relationships/image" Target="../media/image3.gif"/><Relationship Id="rId9" Type="http://schemas.openxmlformats.org/officeDocument/2006/relationships/slide" Target="slide6.xml"/></Relationships>
</file>

<file path=ppt/slides/_rels/slide3.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hyperlink" Target="https://www.networkforgood.org/donate/MakeDonation2.aspx?ORGID2=680615923" TargetMode="External"/><Relationship Id="rId7" Type="http://schemas.openxmlformats.org/officeDocument/2006/relationships/slide" Target="slide4.xml"/><Relationship Id="rId12" Type="http://schemas.openxmlformats.org/officeDocument/2006/relationships/slide" Target="slide9.xml"/><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8.xml"/><Relationship Id="rId5" Type="http://schemas.openxmlformats.org/officeDocument/2006/relationships/slide" Target="slide2.xml"/><Relationship Id="rId10" Type="http://schemas.openxmlformats.org/officeDocument/2006/relationships/slide" Target="slide7.xml"/><Relationship Id="rId4" Type="http://schemas.openxmlformats.org/officeDocument/2006/relationships/image" Target="../media/image3.gif"/><Relationship Id="rId9" Type="http://schemas.openxmlformats.org/officeDocument/2006/relationships/slide" Target="slide6.xml"/></Relationships>
</file>

<file path=ppt/slides/_rels/slide4.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hyperlink" Target="https://www.networkforgood.org/donate/MakeDonation2.aspx?ORGID2=680615923" TargetMode="External"/><Relationship Id="rId7" Type="http://schemas.openxmlformats.org/officeDocument/2006/relationships/slide" Target="slide4.xml"/><Relationship Id="rId12" Type="http://schemas.openxmlformats.org/officeDocument/2006/relationships/slide" Target="slide9.xml"/><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8.xml"/><Relationship Id="rId5" Type="http://schemas.openxmlformats.org/officeDocument/2006/relationships/slide" Target="slide2.xml"/><Relationship Id="rId10" Type="http://schemas.openxmlformats.org/officeDocument/2006/relationships/slide" Target="slide7.xml"/><Relationship Id="rId4" Type="http://schemas.openxmlformats.org/officeDocument/2006/relationships/image" Target="../media/image3.gif"/><Relationship Id="rId9" Type="http://schemas.openxmlformats.org/officeDocument/2006/relationships/slide" Target="slide6.xml"/></Relationships>
</file>

<file path=ppt/slides/_rels/slide5.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6.xml"/><Relationship Id="rId12"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hyperlink" Target="https://www.networkforgood.org/donate/MakeDonation2.aspx?ORGID2=680615923" TargetMode="External"/><Relationship Id="rId5" Type="http://schemas.openxmlformats.org/officeDocument/2006/relationships/slide" Target="slide4.xml"/><Relationship Id="rId10" Type="http://schemas.openxmlformats.org/officeDocument/2006/relationships/slide" Target="slide9.xml"/><Relationship Id="rId4" Type="http://schemas.openxmlformats.org/officeDocument/2006/relationships/slide" Target="slide3.xml"/><Relationship Id="rId9" Type="http://schemas.openxmlformats.org/officeDocument/2006/relationships/slide" Target="slide8.xml"/></Relationships>
</file>

<file path=ppt/slides/_rels/slide6.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6.xml"/><Relationship Id="rId12"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hyperlink" Target="https://www.networkforgood.org/donate/MakeDonation2.aspx?ORGID2=680615923" TargetMode="External"/><Relationship Id="rId5" Type="http://schemas.openxmlformats.org/officeDocument/2006/relationships/slide" Target="slide4.xml"/><Relationship Id="rId10" Type="http://schemas.openxmlformats.org/officeDocument/2006/relationships/slide" Target="slide9.xml"/><Relationship Id="rId4" Type="http://schemas.openxmlformats.org/officeDocument/2006/relationships/slide" Target="slide3.xml"/><Relationship Id="rId9" Type="http://schemas.openxmlformats.org/officeDocument/2006/relationships/slide" Target="slide8.xml"/></Relationships>
</file>

<file path=ppt/slides/_rels/slide7.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6.xml"/><Relationship Id="rId12"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hyperlink" Target="https://www.networkforgood.org/donate/MakeDonation2.aspx?ORGID2=680615923" TargetMode="External"/><Relationship Id="rId5" Type="http://schemas.openxmlformats.org/officeDocument/2006/relationships/slide" Target="slide4.xml"/><Relationship Id="rId10" Type="http://schemas.openxmlformats.org/officeDocument/2006/relationships/slide" Target="slide9.xml"/><Relationship Id="rId4" Type="http://schemas.openxmlformats.org/officeDocument/2006/relationships/slide" Target="slide3.xml"/><Relationship Id="rId9" Type="http://schemas.openxmlformats.org/officeDocument/2006/relationships/slide" Target="slide8.xml"/></Relationships>
</file>

<file path=ppt/slides/_rels/slide8.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6.xml"/><Relationship Id="rId12"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hyperlink" Target="https://www.networkforgood.org/donate/MakeDonation2.aspx?ORGID2=680615923" TargetMode="External"/><Relationship Id="rId5" Type="http://schemas.openxmlformats.org/officeDocument/2006/relationships/slide" Target="slide4.xml"/><Relationship Id="rId10" Type="http://schemas.openxmlformats.org/officeDocument/2006/relationships/slide" Target="slide9.xml"/><Relationship Id="rId4" Type="http://schemas.openxmlformats.org/officeDocument/2006/relationships/slide" Target="slide3.xml"/><Relationship Id="rId9" Type="http://schemas.openxmlformats.org/officeDocument/2006/relationships/slide" Target="slide8.xml"/></Relationships>
</file>

<file path=ppt/slides/_rels/slide9.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hyperlink" Target="https://www.networkforgood.org/donate/MakeDonation2.aspx?ORGID2=680615923" TargetMode="External"/><Relationship Id="rId7" Type="http://schemas.openxmlformats.org/officeDocument/2006/relationships/slide" Target="slide4.xml"/><Relationship Id="rId12" Type="http://schemas.openxmlformats.org/officeDocument/2006/relationships/slide" Target="slide9.xml"/><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8.xml"/><Relationship Id="rId5" Type="http://schemas.openxmlformats.org/officeDocument/2006/relationships/slide" Target="slide2.xml"/><Relationship Id="rId10" Type="http://schemas.openxmlformats.org/officeDocument/2006/relationships/slide" Target="slide7.xml"/><Relationship Id="rId4" Type="http://schemas.openxmlformats.org/officeDocument/2006/relationships/image" Target="../media/image3.gif"/><Relationship Id="rId9" Type="http://schemas.openxmlformats.org/officeDocument/2006/relationships/slide" Target="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8915400" cy="4953000"/>
          </a:xfrm>
        </p:spPr>
        <p:txBody>
          <a:bodyPr>
            <a:normAutofit fontScale="55000" lnSpcReduction="20000"/>
          </a:bodyPr>
          <a:lstStyle/>
          <a:p>
            <a:pPr>
              <a:buClr>
                <a:schemeClr val="accent2"/>
              </a:buClr>
              <a:buSzPct val="96000"/>
              <a:buFont typeface="Arial"/>
              <a:buChar char="•"/>
            </a:pPr>
            <a:r>
              <a:rPr lang="en-US" sz="2900" dirty="0" smtClean="0"/>
              <a:t>We’ve assisted hundreds of  severely wounded veterans returning from Iraq and Afghanistan. We have helped single military parents who are overwhelmed with balancing duty, caring for their children, </a:t>
            </a:r>
            <a:r>
              <a:rPr lang="en-US" sz="2900" dirty="0" smtClean="0"/>
              <a:t>and we </a:t>
            </a:r>
            <a:r>
              <a:rPr lang="en-US" sz="2900" dirty="0" smtClean="0"/>
              <a:t>help them transition </a:t>
            </a:r>
            <a:r>
              <a:rPr lang="en-US" sz="2900" dirty="0" smtClean="0"/>
              <a:t>back into civilian society, and much more.</a:t>
            </a:r>
            <a:br>
              <a:rPr lang="en-US" sz="2900" dirty="0" smtClean="0"/>
            </a:br>
            <a:r>
              <a:rPr lang="en-US" sz="2900" dirty="0" smtClean="0"/>
              <a:t/>
            </a:r>
            <a:br>
              <a:rPr lang="en-US" sz="2900" dirty="0" smtClean="0"/>
            </a:br>
            <a:r>
              <a:rPr lang="en-US" sz="2900" dirty="0" smtClean="0"/>
              <a:t>NAAV plugs the gaps to ensure all their needs are met. Despite the cadre of agencies and organizations serving our veterans, some of our heroes fall through the cracks, or they simply have needs others can’t satisfy. That’s where NAAV steps in. </a:t>
            </a:r>
            <a:br>
              <a:rPr lang="en-US" sz="2900" dirty="0" smtClean="0"/>
            </a:br>
            <a:r>
              <a:rPr lang="en-US" sz="2900" dirty="0" smtClean="0"/>
              <a:t/>
            </a:r>
            <a:br>
              <a:rPr lang="en-US" sz="2900" dirty="0" smtClean="0"/>
            </a:br>
            <a:r>
              <a:rPr lang="en-US" sz="2900" dirty="0" smtClean="0"/>
              <a:t>NAAV was formed as a nonprofit in direct response to this critical gap in services for our heroes. </a:t>
            </a:r>
            <a:br>
              <a:rPr lang="en-US" sz="2900" dirty="0" smtClean="0"/>
            </a:br>
            <a:r>
              <a:rPr lang="en-US" sz="2900" dirty="0" smtClean="0"/>
              <a:t/>
            </a:r>
            <a:br>
              <a:rPr lang="en-US" sz="2900" dirty="0" smtClean="0"/>
            </a:br>
            <a:r>
              <a:rPr lang="en-US" sz="2900" dirty="0" smtClean="0"/>
              <a:t>Could you consider a donation to our service members and veterans and their families? Our ability to help depends on your generosity. Explore our website and you’ll realize our service members and veterans still need a great deal from us. They served bravely and sacrificed so much. Today I’m asking you to “serve” by giving generously to NAAV.</a:t>
            </a:r>
          </a:p>
          <a:p>
            <a:pPr marL="0" indent="0">
              <a:buNone/>
            </a:pPr>
            <a:r>
              <a:rPr lang="en-US" sz="2900" dirty="0" smtClean="0"/>
              <a:t/>
            </a:r>
            <a:br>
              <a:rPr lang="en-US" sz="2900" dirty="0" smtClean="0"/>
            </a:br>
            <a:endParaRPr lang="en-US" sz="2900" dirty="0" smtClean="0"/>
          </a:p>
          <a:p>
            <a:pPr>
              <a:lnSpc>
                <a:spcPct val="70000"/>
              </a:lnSpc>
              <a:spcBef>
                <a:spcPts val="0"/>
              </a:spcBef>
              <a:buClr>
                <a:schemeClr val="accent2"/>
              </a:buClr>
              <a:buSzPct val="96000"/>
              <a:buFont typeface="Arial"/>
              <a:buChar char="•"/>
            </a:pPr>
            <a:r>
              <a:rPr lang="en-US" sz="2900" dirty="0" smtClean="0"/>
              <a:t> Please make check or money </a:t>
            </a:r>
            <a:r>
              <a:rPr lang="en-US" sz="2900" dirty="0"/>
              <a:t>o</a:t>
            </a:r>
            <a:r>
              <a:rPr lang="en-US" sz="2900" dirty="0" smtClean="0"/>
              <a:t>rder payable to:</a:t>
            </a:r>
          </a:p>
          <a:p>
            <a:pPr marL="0" indent="0">
              <a:buNone/>
            </a:pPr>
            <a:r>
              <a:rPr lang="en-US" sz="2900" dirty="0" smtClean="0"/>
              <a:t>        </a:t>
            </a:r>
          </a:p>
          <a:p>
            <a:pPr marL="0" indent="0">
              <a:buNone/>
            </a:pPr>
            <a:r>
              <a:rPr lang="en-US" sz="2900" dirty="0"/>
              <a:t> </a:t>
            </a:r>
            <a:r>
              <a:rPr lang="en-US" sz="2900" dirty="0" smtClean="0"/>
              <a:t>       NAAV, c/o Executive Director,</a:t>
            </a:r>
            <a:br>
              <a:rPr lang="en-US" sz="2900" dirty="0" smtClean="0"/>
            </a:br>
            <a:r>
              <a:rPr lang="en-US" sz="2900" dirty="0" smtClean="0"/>
              <a:t>        P.O. Box 6865, Washington, DC 20020-0565</a:t>
            </a:r>
          </a:p>
          <a:p>
            <a:endParaRPr lang="en-US" sz="2900" dirty="0" smtClean="0"/>
          </a:p>
          <a:p>
            <a:pPr marL="0" indent="0">
              <a:buNone/>
            </a:pPr>
            <a:r>
              <a:rPr lang="en-US" sz="2900" dirty="0" smtClean="0"/>
              <a:t>        NAAV is a nonprofit organization 501 (c) (3).</a:t>
            </a:r>
          </a:p>
          <a:p>
            <a:endParaRPr lang="en-US" sz="2900" dirty="0" smtClean="0"/>
          </a:p>
          <a:p>
            <a:endParaRPr lang="en-US" dirty="0"/>
          </a:p>
        </p:txBody>
      </p:sp>
      <p:pic>
        <p:nvPicPr>
          <p:cNvPr id="1026" name="Picture 2" descr="C:\Users\Bradford\Desktop\vetelogo.gif"/>
          <p:cNvPicPr>
            <a:picLocks noChangeAspect="1" noChangeArrowheads="1"/>
          </p:cNvPicPr>
          <p:nvPr/>
        </p:nvPicPr>
        <p:blipFill>
          <a:blip r:embed="rId2" cstate="print"/>
          <a:srcRect/>
          <a:stretch>
            <a:fillRect/>
          </a:stretch>
        </p:blipFill>
        <p:spPr bwMode="auto">
          <a:xfrm>
            <a:off x="0" y="0"/>
            <a:ext cx="9144000" cy="990600"/>
          </a:xfrm>
          <a:prstGeom prst="rect">
            <a:avLst/>
          </a:prstGeom>
          <a:noFill/>
        </p:spPr>
      </p:pic>
      <p:pic>
        <p:nvPicPr>
          <p:cNvPr id="1028" name="Picture 4" descr="http://www.naavets.org/images/networkforgood-logo.gif">
            <a:hlinkClick r:id="rId3"/>
          </p:cNvPr>
          <p:cNvPicPr>
            <a:picLocks noChangeAspect="1" noChangeArrowheads="1"/>
          </p:cNvPicPr>
          <p:nvPr/>
        </p:nvPicPr>
        <p:blipFill>
          <a:blip r:embed="rId4" cstate="print"/>
          <a:srcRect/>
          <a:stretch>
            <a:fillRect/>
          </a:stretch>
        </p:blipFill>
        <p:spPr bwMode="auto">
          <a:xfrm>
            <a:off x="5257800" y="5105400"/>
            <a:ext cx="3607996" cy="1365887"/>
          </a:xfrm>
          <a:prstGeom prst="rect">
            <a:avLst/>
          </a:prstGeom>
          <a:noFill/>
        </p:spPr>
      </p:pic>
      <p:graphicFrame>
        <p:nvGraphicFramePr>
          <p:cNvPr id="6" name="Table 5"/>
          <p:cNvGraphicFramePr>
            <a:graphicFrameLocks noGrp="1"/>
          </p:cNvGraphicFramePr>
          <p:nvPr>
            <p:extLst>
              <p:ext uri="{D42A27DB-BD31-4B8C-83A1-F6EECF244321}">
                <p14:modId xmlns:p14="http://schemas.microsoft.com/office/powerpoint/2010/main" val="509739046"/>
              </p:ext>
            </p:extLst>
          </p:nvPr>
        </p:nvGraphicFramePr>
        <p:xfrm>
          <a:off x="149221" y="807721"/>
          <a:ext cx="8994778" cy="640080"/>
        </p:xfrm>
        <a:graphic>
          <a:graphicData uri="http://schemas.openxmlformats.org/drawingml/2006/table">
            <a:tbl>
              <a:tblPr firstRow="1" bandRow="1">
                <a:tableStyleId>{5C22544A-7EE6-4342-B048-85BDC9FD1C3A}</a:tableStyleId>
              </a:tblPr>
              <a:tblGrid>
                <a:gridCol w="999420"/>
                <a:gridCol w="999420"/>
                <a:gridCol w="999420"/>
                <a:gridCol w="999420"/>
                <a:gridCol w="999420"/>
                <a:gridCol w="999420"/>
                <a:gridCol w="1499129"/>
                <a:gridCol w="1274260"/>
                <a:gridCol w="224869"/>
              </a:tblGrid>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5" action="ppaction://hlinksldjump"/>
                        </a:rPr>
                        <a:t>$10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6" action="ppaction://hlinksldjump"/>
                        </a:rPr>
                        <a:t>$15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ction="ppaction://hlinksldjump"/>
                        </a:rPr>
                        <a:t>$20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ction="ppaction://hlinksldjump"/>
                        </a:rPr>
                        <a:t>$25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9" action="ppaction://hlinksldjump"/>
                        </a:rPr>
                        <a:t>$50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10" action="ppaction://hlinksldjump"/>
                        </a:rPr>
                        <a:t>$100</a:t>
                      </a:r>
                      <a:endParaRPr lang="en-US" dirty="0" smtClean="0"/>
                    </a:p>
                    <a:p>
                      <a:endParaRPr lang="en-US" dirty="0"/>
                    </a:p>
                  </a:txBody>
                  <a:tcPr/>
                </a:tc>
                <a:tc>
                  <a:txBody>
                    <a:bodyPr/>
                    <a:lstStyle/>
                    <a:p>
                      <a:r>
                        <a:rPr lang="en-US" dirty="0" smtClean="0">
                          <a:hlinkClick r:id="rId11" action="ppaction://hlinksldjump"/>
                        </a:rPr>
                        <a:t>Other</a:t>
                      </a:r>
                      <a:r>
                        <a:rPr lang="en-US" baseline="0" dirty="0" smtClean="0">
                          <a:hlinkClick r:id="rId11" action="ppaction://hlinksldjump"/>
                        </a:rPr>
                        <a:t> ways to help</a:t>
                      </a:r>
                      <a:endParaRPr lang="en-US" dirty="0"/>
                    </a:p>
                  </a:txBody>
                  <a:tcPr/>
                </a:tc>
                <a:tc>
                  <a:txBody>
                    <a:bodyPr/>
                    <a:lstStyle/>
                    <a:p>
                      <a:r>
                        <a:rPr lang="en-US" dirty="0" smtClean="0">
                          <a:hlinkClick r:id="rId12" action="ppaction://hlinksldjump"/>
                        </a:rPr>
                        <a:t>Donation Options</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48600" cy="923330"/>
          </a:xfrm>
          <a:prstGeom prst="rect">
            <a:avLst/>
          </a:prstGeom>
        </p:spPr>
        <p:txBody>
          <a:bodyPr wrap="square">
            <a:spAutoFit/>
          </a:bodyPr>
          <a:lstStyle/>
          <a:p>
            <a:r>
              <a:rPr lang="en-US" b="1" dirty="0"/>
              <a:t>Click on the tabs below to discover how your contribution per pay period* can make a difference to CFC charities in our communities, our nation, and around the world.</a:t>
            </a:r>
          </a:p>
        </p:txBody>
      </p:sp>
      <p:sp>
        <p:nvSpPr>
          <p:cNvPr id="7" name="Content Placeholder 2"/>
          <p:cNvSpPr txBox="1">
            <a:spLocks/>
          </p:cNvSpPr>
          <p:nvPr/>
        </p:nvSpPr>
        <p:spPr>
          <a:xfrm>
            <a:off x="228600" y="1676400"/>
            <a:ext cx="8915400" cy="5029200"/>
          </a:xfrm>
          <a:prstGeom prst="rect">
            <a:avLst/>
          </a:prstGeom>
        </p:spPr>
        <p:txBody>
          <a:bodyPr vert="horz" lIns="0" rIns="18288">
            <a:normAutofit/>
          </a:bodyPr>
          <a:lstStyle/>
          <a:p>
            <a:pPr marR="45720" lvl="0" indent="-164592" defTabSz="914400" rtl="0" eaLnBrk="1" fontAlgn="auto" latinLnBrk="0" hangingPunct="1">
              <a:spcBef>
                <a:spcPts val="480"/>
              </a:spcBef>
              <a:spcAft>
                <a:spcPts val="0"/>
              </a:spcAft>
              <a:buClr>
                <a:schemeClr val="accent2"/>
              </a:buClr>
              <a:buSzPct val="96000"/>
              <a:buFont typeface="Arial"/>
              <a:buChar char="•"/>
              <a:tabLst/>
              <a:defRPr/>
            </a:pPr>
            <a:r>
              <a:rPr lang="en-US" sz="2000" dirty="0" smtClean="0"/>
              <a:t>Bus or metro fare to a job interview or </a:t>
            </a:r>
            <a:r>
              <a:rPr lang="en-US" sz="2000" dirty="0" smtClean="0"/>
              <a:t>doctor’s </a:t>
            </a:r>
            <a:r>
              <a:rPr lang="en-US" sz="2000" dirty="0" smtClean="0"/>
              <a:t>appointment</a:t>
            </a:r>
          </a:p>
          <a:p>
            <a:pPr marR="45720" indent="-164592">
              <a:spcBef>
                <a:spcPts val="480"/>
              </a:spcBef>
              <a:buClr>
                <a:schemeClr val="accent2"/>
              </a:buClr>
              <a:buSzPct val="95000"/>
              <a:buFont typeface="Arial"/>
              <a:buChar char="•"/>
              <a:defRPr/>
            </a:pPr>
            <a:r>
              <a:rPr lang="en-US" sz="2000" dirty="0" smtClean="0"/>
              <a:t>Provide a family of three with needed toiletries</a:t>
            </a:r>
          </a:p>
          <a:p>
            <a:pPr marR="45720" lvl="0" indent="-164592" defTabSz="914400" rtl="0" eaLnBrk="1" fontAlgn="auto" latinLnBrk="0" hangingPunct="1">
              <a:spcBef>
                <a:spcPts val="480"/>
              </a:spcBef>
              <a:spcAft>
                <a:spcPts val="0"/>
              </a:spcAft>
              <a:buClr>
                <a:schemeClr val="accent2"/>
              </a:buClr>
              <a:buSzPct val="95000"/>
              <a:buFont typeface="Arial"/>
              <a:buChar char="•"/>
              <a:tabLst/>
              <a:defRPr/>
            </a:pPr>
            <a:r>
              <a:rPr lang="en-US" sz="2000" noProof="0" dirty="0" smtClean="0"/>
              <a:t>L</a:t>
            </a:r>
            <a:r>
              <a:rPr kumimoji="0" lang="en-US" sz="2000" b="0" i="0" u="none" strike="noStrike" kern="1200" cap="none" spc="0" normalizeH="0" baseline="0" noProof="0" dirty="0" smtClean="0">
                <a:ln>
                  <a:noFill/>
                </a:ln>
                <a:solidFill>
                  <a:schemeClr val="tx1"/>
                </a:solidFill>
                <a:effectLst/>
                <a:uLnTx/>
                <a:uFillTx/>
              </a:rPr>
              <a:t>unch</a:t>
            </a:r>
            <a:r>
              <a:rPr kumimoji="0" lang="en-US" sz="2000" b="0" i="0" u="none" strike="noStrike" kern="1200" cap="none" spc="0" normalizeH="0" noProof="0" dirty="0" smtClean="0">
                <a:ln>
                  <a:noFill/>
                </a:ln>
                <a:solidFill>
                  <a:schemeClr val="tx1"/>
                </a:solidFill>
                <a:effectLst/>
                <a:uLnTx/>
                <a:uFillTx/>
              </a:rPr>
              <a:t> while at a doctors </a:t>
            </a:r>
            <a:r>
              <a:rPr kumimoji="0" lang="en-US" sz="2000" b="0" i="0" u="none" strike="noStrike" kern="1200" cap="none" spc="0" normalizeH="0" noProof="0" dirty="0" smtClean="0">
                <a:ln>
                  <a:noFill/>
                </a:ln>
                <a:solidFill>
                  <a:schemeClr val="tx1"/>
                </a:solidFill>
                <a:effectLst/>
                <a:uLnTx/>
                <a:uFillTx/>
              </a:rPr>
              <a:t>appointment</a:t>
            </a:r>
            <a:endParaRPr lang="en-US" sz="2000" dirty="0"/>
          </a:p>
          <a:p>
            <a:pPr marR="45720" lvl="0" indent="-164592" defTabSz="914400" rtl="0" eaLnBrk="1" fontAlgn="auto" latinLnBrk="0" hangingPunct="1">
              <a:spcBef>
                <a:spcPts val="480"/>
              </a:spcBef>
              <a:spcAft>
                <a:spcPts val="0"/>
              </a:spcAft>
              <a:buClr>
                <a:schemeClr val="accent2"/>
              </a:buClr>
              <a:buSzPct val="95000"/>
              <a:buFont typeface="Arial"/>
              <a:buChar char="•"/>
              <a:tabLst/>
              <a:defRPr/>
            </a:pPr>
            <a:r>
              <a:rPr lang="en-US" sz="2000" dirty="0" smtClean="0"/>
              <a:t>Canned </a:t>
            </a:r>
            <a:r>
              <a:rPr lang="en-US" sz="2000" dirty="0" smtClean="0"/>
              <a:t>goods</a:t>
            </a:r>
          </a:p>
          <a:p>
            <a:pPr marR="45720" lvl="0" indent="-164592" defTabSz="914400" rtl="0" eaLnBrk="1" fontAlgn="auto" latinLnBrk="0" hangingPunct="1">
              <a:spcBef>
                <a:spcPts val="480"/>
              </a:spcBef>
              <a:spcAft>
                <a:spcPts val="0"/>
              </a:spcAft>
              <a:buClr>
                <a:schemeClr val="accent2"/>
              </a:buClr>
              <a:buSzPct val="95000"/>
              <a:buFont typeface="Arial"/>
              <a:buChar char="•"/>
              <a:tabLst/>
              <a:defRPr/>
            </a:pPr>
            <a:r>
              <a:rPr lang="en-US" sz="2000" dirty="0" smtClean="0"/>
              <a:t>Laundry supplies</a:t>
            </a:r>
          </a:p>
          <a:p>
            <a:pPr marR="45720" lvl="0" indent="-164592" defTabSz="914400" rtl="0" eaLnBrk="1" fontAlgn="auto" latinLnBrk="0" hangingPunct="1">
              <a:spcBef>
                <a:spcPts val="480"/>
              </a:spcBef>
              <a:spcAft>
                <a:spcPts val="0"/>
              </a:spcAft>
              <a:buClr>
                <a:schemeClr val="accent2"/>
              </a:buClr>
              <a:buSzPct val="95000"/>
              <a:buFont typeface="Arial"/>
              <a:buChar char="•"/>
              <a:tabLst/>
              <a:defRPr/>
            </a:pPr>
            <a:r>
              <a:rPr lang="en-US" sz="2000" dirty="0" smtClean="0"/>
              <a:t>Paper products</a:t>
            </a:r>
          </a:p>
          <a:p>
            <a:pPr marR="45720" lvl="0" indent="-164592" defTabSz="914400" rtl="0" eaLnBrk="1" fontAlgn="auto" latinLnBrk="0" hangingPunct="1">
              <a:spcBef>
                <a:spcPts val="480"/>
              </a:spcBef>
              <a:spcAft>
                <a:spcPts val="0"/>
              </a:spcAft>
              <a:buClr>
                <a:schemeClr val="accent2"/>
              </a:buClr>
              <a:buSzPct val="95000"/>
              <a:buFont typeface="Arial"/>
              <a:buChar char="•"/>
              <a:tabLst/>
              <a:defRPr/>
            </a:pPr>
            <a:r>
              <a:rPr lang="en-US" sz="2000" dirty="0" smtClean="0"/>
              <a:t>Cleaning supplies</a:t>
            </a:r>
          </a:p>
          <a:p>
            <a:pPr marR="45720" lvl="0" indent="-164592" defTabSz="914400" rtl="0" eaLnBrk="1" fontAlgn="auto" latinLnBrk="0" hangingPunct="1">
              <a:lnSpc>
                <a:spcPct val="200000"/>
              </a:lnSpc>
              <a:spcAft>
                <a:spcPts val="0"/>
              </a:spcAft>
              <a:buClr>
                <a:schemeClr val="accent2"/>
              </a:buClr>
              <a:buSzPct val="95000"/>
              <a:buFont typeface="Arial"/>
              <a:buChar char="•"/>
              <a:tabLst/>
              <a:defRPr/>
            </a:pPr>
            <a:endParaRPr lang="en-US" sz="2000" dirty="0" smtClean="0"/>
          </a:p>
        </p:txBody>
      </p:sp>
      <p:sp>
        <p:nvSpPr>
          <p:cNvPr id="6" name="TextBox 5"/>
          <p:cNvSpPr txBox="1"/>
          <p:nvPr/>
        </p:nvSpPr>
        <p:spPr>
          <a:xfrm>
            <a:off x="7620000" y="1600200"/>
            <a:ext cx="1295400" cy="769441"/>
          </a:xfrm>
          <a:prstGeom prst="rect">
            <a:avLst/>
          </a:prstGeom>
          <a:noFill/>
        </p:spPr>
        <p:txBody>
          <a:bodyPr wrap="square" rtlCol="0">
            <a:spAutoFit/>
          </a:bodyPr>
          <a:lstStyle/>
          <a:p>
            <a:r>
              <a:rPr lang="en-US" sz="4400" b="1" dirty="0" smtClean="0">
                <a:solidFill>
                  <a:srgbClr val="FF0000"/>
                </a:solidFill>
              </a:rPr>
              <a:t>$10</a:t>
            </a:r>
            <a:endParaRPr lang="en-US" sz="4400" b="1" dirty="0">
              <a:solidFill>
                <a:srgbClr val="FF0000"/>
              </a:solidFill>
            </a:endParaRPr>
          </a:p>
        </p:txBody>
      </p:sp>
      <p:pic>
        <p:nvPicPr>
          <p:cNvPr id="9" name="Picture 2" descr="C:\Users\Bradford\Desktop\vetelogo.gif"/>
          <p:cNvPicPr>
            <a:picLocks noChangeAspect="1" noChangeArrowheads="1"/>
          </p:cNvPicPr>
          <p:nvPr/>
        </p:nvPicPr>
        <p:blipFill>
          <a:blip r:embed="rId2" cstate="print"/>
          <a:srcRect/>
          <a:stretch>
            <a:fillRect/>
          </a:stretch>
        </p:blipFill>
        <p:spPr bwMode="auto">
          <a:xfrm>
            <a:off x="0" y="0"/>
            <a:ext cx="9144000" cy="990600"/>
          </a:xfrm>
          <a:prstGeom prst="rect">
            <a:avLst/>
          </a:prstGeom>
          <a:noFill/>
        </p:spPr>
      </p:pic>
      <p:pic>
        <p:nvPicPr>
          <p:cNvPr id="10" name="Picture 4" descr="http://www.naavets.org/images/networkforgood-logo.gif">
            <a:hlinkClick r:id="rId3"/>
          </p:cNvPr>
          <p:cNvPicPr>
            <a:picLocks noChangeAspect="1" noChangeArrowheads="1"/>
          </p:cNvPicPr>
          <p:nvPr/>
        </p:nvPicPr>
        <p:blipFill>
          <a:blip r:embed="rId4" cstate="print"/>
          <a:srcRect/>
          <a:stretch>
            <a:fillRect/>
          </a:stretch>
        </p:blipFill>
        <p:spPr bwMode="auto">
          <a:xfrm>
            <a:off x="6267450" y="5638800"/>
            <a:ext cx="2895600" cy="1096194"/>
          </a:xfrm>
          <a:prstGeom prst="rect">
            <a:avLst/>
          </a:prstGeom>
          <a:noFill/>
        </p:spPr>
      </p:pic>
      <p:graphicFrame>
        <p:nvGraphicFramePr>
          <p:cNvPr id="11" name="Table 10"/>
          <p:cNvGraphicFramePr>
            <a:graphicFrameLocks noGrp="1"/>
          </p:cNvGraphicFramePr>
          <p:nvPr>
            <p:extLst>
              <p:ext uri="{D42A27DB-BD31-4B8C-83A1-F6EECF244321}">
                <p14:modId xmlns:p14="http://schemas.microsoft.com/office/powerpoint/2010/main" val="3571117127"/>
              </p:ext>
            </p:extLst>
          </p:nvPr>
        </p:nvGraphicFramePr>
        <p:xfrm>
          <a:off x="152398" y="990600"/>
          <a:ext cx="8915400" cy="640080"/>
        </p:xfrm>
        <a:graphic>
          <a:graphicData uri="http://schemas.openxmlformats.org/drawingml/2006/table">
            <a:tbl>
              <a:tblPr firstRow="1" bandRow="1">
                <a:tableStyleId>{5C22544A-7EE6-4342-B048-85BDC9FD1C3A}</a:tableStyleId>
              </a:tblPr>
              <a:tblGrid>
                <a:gridCol w="990600"/>
                <a:gridCol w="990600"/>
                <a:gridCol w="990600"/>
                <a:gridCol w="990600"/>
                <a:gridCol w="990600"/>
                <a:gridCol w="990600"/>
                <a:gridCol w="1485900"/>
                <a:gridCol w="1263015"/>
                <a:gridCol w="222885"/>
              </a:tblGrid>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5" action="ppaction://hlinksldjump"/>
                        </a:rPr>
                        <a:t>$10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6" action="ppaction://hlinksldjump"/>
                        </a:rPr>
                        <a:t>$15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ction="ppaction://hlinksldjump"/>
                        </a:rPr>
                        <a:t>$20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ction="ppaction://hlinksldjump"/>
                        </a:rPr>
                        <a:t>$25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9" action="ppaction://hlinksldjump"/>
                        </a:rPr>
                        <a:t>$50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10" action="ppaction://hlinksldjump"/>
                        </a:rPr>
                        <a:t>$100</a:t>
                      </a:r>
                      <a:endParaRPr lang="en-US" dirty="0" smtClean="0"/>
                    </a:p>
                    <a:p>
                      <a:endParaRPr lang="en-US" dirty="0"/>
                    </a:p>
                  </a:txBody>
                  <a:tcPr/>
                </a:tc>
                <a:tc>
                  <a:txBody>
                    <a:bodyPr/>
                    <a:lstStyle/>
                    <a:p>
                      <a:r>
                        <a:rPr lang="en-US" dirty="0" smtClean="0">
                          <a:hlinkClick r:id="rId11" action="ppaction://hlinksldjump"/>
                        </a:rPr>
                        <a:t>Other</a:t>
                      </a:r>
                      <a:r>
                        <a:rPr lang="en-US" baseline="0" dirty="0" smtClean="0">
                          <a:hlinkClick r:id="rId11" action="ppaction://hlinksldjump"/>
                        </a:rPr>
                        <a:t> ways to help</a:t>
                      </a:r>
                      <a:endParaRPr lang="en-US" dirty="0"/>
                    </a:p>
                  </a:txBody>
                  <a:tcPr/>
                </a:tc>
                <a:tc>
                  <a:txBody>
                    <a:bodyPr/>
                    <a:lstStyle/>
                    <a:p>
                      <a:r>
                        <a:rPr lang="en-US" dirty="0" smtClean="0">
                          <a:hlinkClick r:id="rId12" action="ppaction://hlinksldjump"/>
                        </a:rPr>
                        <a:t>Donation Options</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48600" cy="923330"/>
          </a:xfrm>
          <a:prstGeom prst="rect">
            <a:avLst/>
          </a:prstGeom>
        </p:spPr>
        <p:txBody>
          <a:bodyPr wrap="square">
            <a:spAutoFit/>
          </a:bodyPr>
          <a:lstStyle/>
          <a:p>
            <a:r>
              <a:rPr lang="en-US" b="1" dirty="0"/>
              <a:t>Click on the tabs below to discover how your contribution per pay period* can make a difference to CFC charities in our communities, our nation, and around the world.</a:t>
            </a:r>
          </a:p>
        </p:txBody>
      </p:sp>
      <p:sp>
        <p:nvSpPr>
          <p:cNvPr id="7" name="Content Placeholder 2"/>
          <p:cNvSpPr txBox="1">
            <a:spLocks/>
          </p:cNvSpPr>
          <p:nvPr/>
        </p:nvSpPr>
        <p:spPr>
          <a:xfrm>
            <a:off x="228600" y="1676400"/>
            <a:ext cx="8915400" cy="4602163"/>
          </a:xfrm>
          <a:prstGeom prst="rect">
            <a:avLst/>
          </a:prstGeom>
        </p:spPr>
        <p:txBody>
          <a:bodyPr vert="horz" lIns="0" rIns="18288">
            <a:normAutofit/>
          </a:bodyPr>
          <a:lstStyle/>
          <a:p>
            <a:pPr marR="45720" lvl="0" indent="-164592" defTabSz="914400" rtl="0" eaLnBrk="1" fontAlgn="auto" latinLnBrk="0" hangingPunct="1">
              <a:lnSpc>
                <a:spcPct val="110000"/>
              </a:lnSpc>
              <a:spcBef>
                <a:spcPct val="20000"/>
              </a:spcBef>
              <a:spcAft>
                <a:spcPts val="0"/>
              </a:spcAft>
              <a:buClr>
                <a:schemeClr val="accent2"/>
              </a:buClr>
              <a:buSzPct val="95000"/>
              <a:buFont typeface="Arial"/>
              <a:buChar char="•"/>
              <a:tabLst/>
              <a:defRPr/>
            </a:pPr>
            <a:r>
              <a:rPr lang="en-US" sz="2000" noProof="0" dirty="0" smtClean="0"/>
              <a:t>Prescription </a:t>
            </a:r>
            <a:r>
              <a:rPr lang="en-US" sz="2000" noProof="0" dirty="0" smtClean="0"/>
              <a:t>co-pay</a:t>
            </a:r>
            <a:endParaRPr lang="en-US" sz="2000" noProof="0" dirty="0" smtClean="0"/>
          </a:p>
          <a:p>
            <a:pPr marR="45720" lvl="0" indent="-164592" defTabSz="914400" rtl="0" eaLnBrk="1" fontAlgn="auto" latinLnBrk="0" hangingPunct="1">
              <a:lnSpc>
                <a:spcPct val="110000"/>
              </a:lnSpc>
              <a:spcBef>
                <a:spcPct val="20000"/>
              </a:spcBef>
              <a:spcAft>
                <a:spcPts val="0"/>
              </a:spcAft>
              <a:buClr>
                <a:schemeClr val="accent2"/>
              </a:buClr>
              <a:buSzPct val="95000"/>
              <a:buFont typeface="Arial"/>
              <a:buChar char="•"/>
              <a:tabLst/>
              <a:defRPr/>
            </a:pPr>
            <a:r>
              <a:rPr lang="en-US" sz="2000" noProof="0" dirty="0" smtClean="0"/>
              <a:t>Batteries and flashlight to a family without electricity</a:t>
            </a:r>
          </a:p>
          <a:p>
            <a:pPr marR="45720" lvl="0" indent="-164592" defTabSz="914400" rtl="0" eaLnBrk="1" fontAlgn="auto" latinLnBrk="0" hangingPunct="1">
              <a:lnSpc>
                <a:spcPct val="110000"/>
              </a:lnSpc>
              <a:spcBef>
                <a:spcPct val="20000"/>
              </a:spcBef>
              <a:spcAft>
                <a:spcPts val="0"/>
              </a:spcAft>
              <a:buClr>
                <a:schemeClr val="accent2"/>
              </a:buClr>
              <a:buSzPct val="95000"/>
              <a:buFont typeface="Arial"/>
              <a:buChar char="•"/>
              <a:tabLst/>
              <a:defRPr/>
            </a:pPr>
            <a:r>
              <a:rPr lang="en-US" sz="2000" dirty="0" smtClean="0"/>
              <a:t>Laundry soap</a:t>
            </a:r>
          </a:p>
          <a:p>
            <a:pPr marR="45720" lvl="0" indent="-164592" defTabSz="914400" rtl="0" eaLnBrk="1" fontAlgn="auto" latinLnBrk="0" hangingPunct="1">
              <a:lnSpc>
                <a:spcPct val="110000"/>
              </a:lnSpc>
              <a:spcBef>
                <a:spcPct val="20000"/>
              </a:spcBef>
              <a:spcAft>
                <a:spcPts val="0"/>
              </a:spcAft>
              <a:buClr>
                <a:schemeClr val="accent2"/>
              </a:buClr>
              <a:buSzPct val="95000"/>
              <a:buFont typeface="Arial"/>
              <a:buChar char="•"/>
              <a:tabLst/>
              <a:defRPr/>
            </a:pPr>
            <a:r>
              <a:rPr lang="en-US" sz="2000" noProof="0" dirty="0" smtClean="0"/>
              <a:t>Eating utensils</a:t>
            </a:r>
          </a:p>
          <a:p>
            <a:pPr marR="45720" lvl="0" indent="-164592" defTabSz="914400" rtl="0" eaLnBrk="1" fontAlgn="auto" latinLnBrk="0" hangingPunct="1">
              <a:lnSpc>
                <a:spcPct val="110000"/>
              </a:lnSpc>
              <a:spcBef>
                <a:spcPct val="20000"/>
              </a:spcBef>
              <a:spcAft>
                <a:spcPts val="0"/>
              </a:spcAft>
              <a:buClr>
                <a:schemeClr val="accent2"/>
              </a:buClr>
              <a:buSzPct val="95000"/>
              <a:buFont typeface="Arial"/>
              <a:buChar char="•"/>
              <a:tabLst/>
              <a:defRPr/>
            </a:pPr>
            <a:r>
              <a:rPr lang="en-US" sz="2000" noProof="0" dirty="0" smtClean="0"/>
              <a:t>Wrappers to preserve food</a:t>
            </a:r>
          </a:p>
          <a:p>
            <a:pPr marR="45720" lvl="0" indent="-164592" defTabSz="914400" rtl="0" eaLnBrk="1" fontAlgn="auto" latinLnBrk="0" hangingPunct="1">
              <a:lnSpc>
                <a:spcPct val="110000"/>
              </a:lnSpc>
              <a:spcBef>
                <a:spcPct val="20000"/>
              </a:spcBef>
              <a:spcAft>
                <a:spcPts val="0"/>
              </a:spcAft>
              <a:buClr>
                <a:schemeClr val="accent2"/>
              </a:buClr>
              <a:buSzPct val="95000"/>
              <a:buFont typeface="Arial"/>
              <a:buChar char="•"/>
              <a:tabLst/>
              <a:defRPr/>
            </a:pPr>
            <a:r>
              <a:rPr lang="en-US" sz="2000" dirty="0" smtClean="0"/>
              <a:t>Medication</a:t>
            </a:r>
          </a:p>
          <a:p>
            <a:pPr marR="45720" lvl="0" indent="-164592" defTabSz="914400" rtl="0" eaLnBrk="1" fontAlgn="auto" latinLnBrk="0" hangingPunct="1">
              <a:lnSpc>
                <a:spcPct val="110000"/>
              </a:lnSpc>
              <a:spcBef>
                <a:spcPct val="20000"/>
              </a:spcBef>
              <a:spcAft>
                <a:spcPts val="0"/>
              </a:spcAft>
              <a:buClr>
                <a:schemeClr val="accent2"/>
              </a:buClr>
              <a:buSzPct val="95000"/>
              <a:buFont typeface="Arial"/>
              <a:buChar char="•"/>
              <a:tabLst/>
              <a:defRPr/>
            </a:pPr>
            <a:r>
              <a:rPr lang="en-US" sz="2000" noProof="0" dirty="0" smtClean="0"/>
              <a:t>Clothing for a child</a:t>
            </a:r>
          </a:p>
          <a:p>
            <a:pPr marR="45720" lvl="0" indent="-164592" defTabSz="914400" rtl="0" eaLnBrk="1" fontAlgn="auto" latinLnBrk="0" hangingPunct="1">
              <a:lnSpc>
                <a:spcPct val="110000"/>
              </a:lnSpc>
              <a:spcBef>
                <a:spcPct val="20000"/>
              </a:spcBef>
              <a:spcAft>
                <a:spcPts val="0"/>
              </a:spcAft>
              <a:buClr>
                <a:schemeClr val="accent2"/>
              </a:buClr>
              <a:buSzPct val="95000"/>
              <a:buFont typeface="Arial"/>
              <a:buChar char="•"/>
              <a:tabLst/>
              <a:defRPr/>
            </a:pPr>
            <a:r>
              <a:rPr lang="en-US" sz="2000" dirty="0" smtClean="0"/>
              <a:t>Haircut </a:t>
            </a:r>
            <a:r>
              <a:rPr lang="en-US" sz="2000" dirty="0" smtClean="0"/>
              <a:t>for a vet</a:t>
            </a:r>
            <a:endParaRPr lang="en-US" sz="2000" noProof="0" dirty="0" smtClean="0"/>
          </a:p>
          <a:p>
            <a:pPr marR="45720" lvl="0" indent="-164592" defTabSz="914400" rtl="0" eaLnBrk="1" fontAlgn="auto" latinLnBrk="0" hangingPunct="1">
              <a:lnSpc>
                <a:spcPct val="110000"/>
              </a:lnSpc>
              <a:spcBef>
                <a:spcPct val="20000"/>
              </a:spcBef>
              <a:spcAft>
                <a:spcPts val="0"/>
              </a:spcAft>
              <a:buClr>
                <a:schemeClr val="accent2"/>
              </a:buClr>
              <a:buSzPct val="95000"/>
              <a:buFont typeface="Arial"/>
              <a:buChar char="•"/>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7848600" y="1600200"/>
            <a:ext cx="1295400" cy="769441"/>
          </a:xfrm>
          <a:prstGeom prst="rect">
            <a:avLst/>
          </a:prstGeom>
          <a:noFill/>
        </p:spPr>
        <p:txBody>
          <a:bodyPr wrap="square" rtlCol="0">
            <a:spAutoFit/>
          </a:bodyPr>
          <a:lstStyle/>
          <a:p>
            <a:r>
              <a:rPr lang="en-US" sz="4400" b="1" dirty="0" smtClean="0">
                <a:solidFill>
                  <a:srgbClr val="FF0000"/>
                </a:solidFill>
              </a:rPr>
              <a:t>$15</a:t>
            </a:r>
            <a:endParaRPr lang="en-US" sz="4400" b="1" dirty="0">
              <a:solidFill>
                <a:srgbClr val="FF0000"/>
              </a:solidFill>
            </a:endParaRPr>
          </a:p>
        </p:txBody>
      </p:sp>
      <p:pic>
        <p:nvPicPr>
          <p:cNvPr id="9" name="Picture 2" descr="C:\Users\Bradford\Desktop\vetelogo.gif"/>
          <p:cNvPicPr>
            <a:picLocks noChangeAspect="1" noChangeArrowheads="1"/>
          </p:cNvPicPr>
          <p:nvPr/>
        </p:nvPicPr>
        <p:blipFill>
          <a:blip r:embed="rId2" cstate="print"/>
          <a:srcRect/>
          <a:stretch>
            <a:fillRect/>
          </a:stretch>
        </p:blipFill>
        <p:spPr bwMode="auto">
          <a:xfrm>
            <a:off x="0" y="0"/>
            <a:ext cx="9144000" cy="990600"/>
          </a:xfrm>
          <a:prstGeom prst="rect">
            <a:avLst/>
          </a:prstGeom>
          <a:noFill/>
        </p:spPr>
      </p:pic>
      <p:pic>
        <p:nvPicPr>
          <p:cNvPr id="10" name="Picture 4" descr="http://www.naavets.org/images/networkforgood-logo.gif">
            <a:hlinkClick r:id="rId3"/>
          </p:cNvPr>
          <p:cNvPicPr>
            <a:picLocks noChangeAspect="1" noChangeArrowheads="1"/>
          </p:cNvPicPr>
          <p:nvPr/>
        </p:nvPicPr>
        <p:blipFill>
          <a:blip r:embed="rId4" cstate="print"/>
          <a:srcRect/>
          <a:stretch>
            <a:fillRect/>
          </a:stretch>
        </p:blipFill>
        <p:spPr bwMode="auto">
          <a:xfrm>
            <a:off x="6376122" y="5638800"/>
            <a:ext cx="2742478" cy="1038226"/>
          </a:xfrm>
          <a:prstGeom prst="rect">
            <a:avLst/>
          </a:prstGeom>
          <a:noFill/>
        </p:spPr>
      </p:pic>
      <p:graphicFrame>
        <p:nvGraphicFramePr>
          <p:cNvPr id="12" name="Table 11"/>
          <p:cNvGraphicFramePr>
            <a:graphicFrameLocks noGrp="1"/>
          </p:cNvGraphicFramePr>
          <p:nvPr/>
        </p:nvGraphicFramePr>
        <p:xfrm>
          <a:off x="0" y="990600"/>
          <a:ext cx="9144000" cy="6400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524000"/>
                <a:gridCol w="1295400"/>
                <a:gridCol w="228600"/>
              </a:tblGrid>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5" action="ppaction://hlinksldjump"/>
                        </a:rPr>
                        <a:t>$10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6" action="ppaction://hlinksldjump"/>
                        </a:rPr>
                        <a:t>$15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ction="ppaction://hlinksldjump"/>
                        </a:rPr>
                        <a:t>$20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ction="ppaction://hlinksldjump"/>
                        </a:rPr>
                        <a:t>$25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9" action="ppaction://hlinksldjump"/>
                        </a:rPr>
                        <a:t>$50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10" action="ppaction://hlinksldjump"/>
                        </a:rPr>
                        <a:t>$100</a:t>
                      </a:r>
                      <a:endParaRPr lang="en-US" dirty="0" smtClean="0"/>
                    </a:p>
                    <a:p>
                      <a:endParaRPr lang="en-US" dirty="0"/>
                    </a:p>
                  </a:txBody>
                  <a:tcPr/>
                </a:tc>
                <a:tc>
                  <a:txBody>
                    <a:bodyPr/>
                    <a:lstStyle/>
                    <a:p>
                      <a:r>
                        <a:rPr lang="en-US" dirty="0" smtClean="0">
                          <a:hlinkClick r:id="rId11" action="ppaction://hlinksldjump"/>
                        </a:rPr>
                        <a:t>Other</a:t>
                      </a:r>
                      <a:r>
                        <a:rPr lang="en-US" baseline="0" dirty="0" smtClean="0">
                          <a:hlinkClick r:id="rId11" action="ppaction://hlinksldjump"/>
                        </a:rPr>
                        <a:t> ways to help</a:t>
                      </a:r>
                      <a:endParaRPr lang="en-US" dirty="0"/>
                    </a:p>
                  </a:txBody>
                  <a:tcPr/>
                </a:tc>
                <a:tc>
                  <a:txBody>
                    <a:bodyPr/>
                    <a:lstStyle/>
                    <a:p>
                      <a:r>
                        <a:rPr lang="en-US" dirty="0" smtClean="0">
                          <a:hlinkClick r:id="rId12" action="ppaction://hlinksldjump"/>
                        </a:rPr>
                        <a:t>Donation Options</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48600" cy="923330"/>
          </a:xfrm>
          <a:prstGeom prst="rect">
            <a:avLst/>
          </a:prstGeom>
        </p:spPr>
        <p:txBody>
          <a:bodyPr wrap="square">
            <a:spAutoFit/>
          </a:bodyPr>
          <a:lstStyle/>
          <a:p>
            <a:r>
              <a:rPr lang="en-US" b="1" dirty="0"/>
              <a:t>Click on the tabs below to discover how your contribution per pay period* can make a difference to CFC charities in our communities, our nation, and around the world.</a:t>
            </a:r>
          </a:p>
        </p:txBody>
      </p:sp>
      <p:sp>
        <p:nvSpPr>
          <p:cNvPr id="7" name="Content Placeholder 2"/>
          <p:cNvSpPr txBox="1">
            <a:spLocks/>
          </p:cNvSpPr>
          <p:nvPr/>
        </p:nvSpPr>
        <p:spPr>
          <a:xfrm>
            <a:off x="228600" y="1752600"/>
            <a:ext cx="8915400" cy="5105400"/>
          </a:xfrm>
          <a:prstGeom prst="rect">
            <a:avLst/>
          </a:prstGeom>
        </p:spPr>
        <p:txBody>
          <a:bodyPr vert="horz" lIns="0" rIns="18288">
            <a:noAutofit/>
          </a:bodyPr>
          <a:lstStyle/>
          <a:p>
            <a:pPr marR="45720" lvl="0" indent="-164592" defTabSz="914400" rtl="0" eaLnBrk="1" fontAlgn="auto" latinLnBrk="0" hangingPunct="1">
              <a:lnSpc>
                <a:spcPct val="100000"/>
              </a:lnSpc>
              <a:spcBef>
                <a:spcPct val="20000"/>
              </a:spcBef>
              <a:spcAft>
                <a:spcPts val="0"/>
              </a:spcAft>
              <a:buClr>
                <a:schemeClr val="accent2"/>
              </a:buClr>
              <a:buSzPct val="95000"/>
              <a:buFont typeface="Arial"/>
              <a:buChar char="•"/>
              <a:tabLst/>
              <a:defRPr/>
            </a:pPr>
            <a:r>
              <a:rPr kumimoji="0" lang="en-US" sz="2000" b="0" i="0" u="none" strike="noStrike" kern="1200" cap="none" spc="0" normalizeH="0" baseline="0" noProof="0" dirty="0" smtClean="0">
                <a:ln>
                  <a:noFill/>
                </a:ln>
                <a:solidFill>
                  <a:schemeClr val="tx1"/>
                </a:solidFill>
                <a:effectLst/>
                <a:uLnTx/>
                <a:uFillTx/>
              </a:rPr>
              <a:t>Gas for the car</a:t>
            </a:r>
          </a:p>
          <a:p>
            <a:pPr marR="45720" lvl="0" indent="-164592" defTabSz="914400" rtl="0" eaLnBrk="1" fontAlgn="auto" latinLnBrk="0" hangingPunct="1">
              <a:lnSpc>
                <a:spcPct val="100000"/>
              </a:lnSpc>
              <a:spcBef>
                <a:spcPct val="20000"/>
              </a:spcBef>
              <a:spcAft>
                <a:spcPts val="0"/>
              </a:spcAft>
              <a:buClr>
                <a:schemeClr val="accent2"/>
              </a:buClr>
              <a:buSzPct val="95000"/>
              <a:buFont typeface="Arial"/>
              <a:buChar char="•"/>
              <a:tabLst/>
              <a:defRPr/>
            </a:pPr>
            <a:r>
              <a:rPr lang="en-US" sz="2000" noProof="0" dirty="0" smtClean="0"/>
              <a:t>School supplies</a:t>
            </a:r>
          </a:p>
          <a:p>
            <a:pPr marR="45720" lvl="0" indent="-164592" defTabSz="914400" rtl="0" eaLnBrk="1" fontAlgn="auto" latinLnBrk="0" hangingPunct="1">
              <a:lnSpc>
                <a:spcPct val="100000"/>
              </a:lnSpc>
              <a:spcBef>
                <a:spcPct val="20000"/>
              </a:spcBef>
              <a:spcAft>
                <a:spcPts val="0"/>
              </a:spcAft>
              <a:buClr>
                <a:schemeClr val="accent2"/>
              </a:buClr>
              <a:buSzPct val="95000"/>
              <a:buFont typeface="Arial"/>
              <a:buChar char="•"/>
              <a:tabLst/>
              <a:defRPr/>
            </a:pPr>
            <a:r>
              <a:rPr lang="en-US" sz="2000" dirty="0" smtClean="0"/>
              <a:t>Groceries for a </a:t>
            </a:r>
            <a:r>
              <a:rPr lang="en-US" sz="2000" dirty="0" smtClean="0"/>
              <a:t>single </a:t>
            </a:r>
            <a:r>
              <a:rPr lang="en-US" sz="2000" dirty="0" smtClean="0"/>
              <a:t>meal that feeds a family of four</a:t>
            </a:r>
          </a:p>
          <a:p>
            <a:pPr marR="45720" lvl="0" indent="-164592" defTabSz="914400" rtl="0" eaLnBrk="1" fontAlgn="auto" latinLnBrk="0" hangingPunct="1">
              <a:lnSpc>
                <a:spcPct val="100000"/>
              </a:lnSpc>
              <a:spcBef>
                <a:spcPct val="20000"/>
              </a:spcBef>
              <a:spcAft>
                <a:spcPts val="0"/>
              </a:spcAft>
              <a:buClr>
                <a:schemeClr val="accent2"/>
              </a:buClr>
              <a:buSzPct val="95000"/>
              <a:buFont typeface="Arial"/>
              <a:buChar char="•"/>
              <a:tabLst/>
              <a:defRPr/>
            </a:pPr>
            <a:r>
              <a:rPr lang="en-US" sz="2000" dirty="0" smtClean="0"/>
              <a:t>School lunches for a week</a:t>
            </a:r>
          </a:p>
          <a:p>
            <a:pPr marL="0" marR="45720" lvl="0" indent="0" defTabSz="914400" rtl="0" eaLnBrk="1" fontAlgn="auto" latinLnBrk="0" hangingPunct="1">
              <a:lnSpc>
                <a:spcPct val="100000"/>
              </a:lnSpc>
              <a:spcBef>
                <a:spcPct val="20000"/>
              </a:spcBef>
              <a:spcAft>
                <a:spcPts val="0"/>
              </a:spcAft>
              <a:buClr>
                <a:schemeClr val="accent3"/>
              </a:buClr>
              <a:buSzPct val="95000"/>
              <a:tabLst/>
              <a:defRPr/>
            </a:pPr>
            <a:endParaRPr lang="en-US" sz="1600" dirty="0" smtClean="0"/>
          </a:p>
        </p:txBody>
      </p:sp>
      <p:sp>
        <p:nvSpPr>
          <p:cNvPr id="6" name="TextBox 5"/>
          <p:cNvSpPr txBox="1"/>
          <p:nvPr/>
        </p:nvSpPr>
        <p:spPr>
          <a:xfrm>
            <a:off x="7848600" y="1600200"/>
            <a:ext cx="1295400" cy="769441"/>
          </a:xfrm>
          <a:prstGeom prst="rect">
            <a:avLst/>
          </a:prstGeom>
          <a:noFill/>
        </p:spPr>
        <p:txBody>
          <a:bodyPr wrap="square" rtlCol="0">
            <a:spAutoFit/>
          </a:bodyPr>
          <a:lstStyle/>
          <a:p>
            <a:r>
              <a:rPr lang="en-US" sz="4400" b="1" dirty="0" smtClean="0">
                <a:solidFill>
                  <a:srgbClr val="FF0000"/>
                </a:solidFill>
              </a:rPr>
              <a:t>$20</a:t>
            </a:r>
            <a:endParaRPr lang="en-US" sz="4400" b="1" dirty="0">
              <a:solidFill>
                <a:srgbClr val="FF0000"/>
              </a:solidFill>
            </a:endParaRPr>
          </a:p>
        </p:txBody>
      </p:sp>
      <p:pic>
        <p:nvPicPr>
          <p:cNvPr id="9" name="Picture 2" descr="C:\Users\Bradford\Desktop\vetelogo.gif"/>
          <p:cNvPicPr>
            <a:picLocks noChangeAspect="1" noChangeArrowheads="1"/>
          </p:cNvPicPr>
          <p:nvPr/>
        </p:nvPicPr>
        <p:blipFill>
          <a:blip r:embed="rId2" cstate="print"/>
          <a:srcRect/>
          <a:stretch>
            <a:fillRect/>
          </a:stretch>
        </p:blipFill>
        <p:spPr bwMode="auto">
          <a:xfrm>
            <a:off x="0" y="0"/>
            <a:ext cx="9144000" cy="990600"/>
          </a:xfrm>
          <a:prstGeom prst="rect">
            <a:avLst/>
          </a:prstGeom>
          <a:noFill/>
        </p:spPr>
      </p:pic>
      <p:pic>
        <p:nvPicPr>
          <p:cNvPr id="10" name="Picture 4" descr="http://www.naavets.org/images/networkforgood-logo.gif">
            <a:hlinkClick r:id="rId3"/>
          </p:cNvPr>
          <p:cNvPicPr>
            <a:picLocks noChangeAspect="1" noChangeArrowheads="1"/>
          </p:cNvPicPr>
          <p:nvPr/>
        </p:nvPicPr>
        <p:blipFill>
          <a:blip r:embed="rId4" cstate="print"/>
          <a:srcRect/>
          <a:stretch>
            <a:fillRect/>
          </a:stretch>
        </p:blipFill>
        <p:spPr bwMode="auto">
          <a:xfrm>
            <a:off x="6187539" y="5638800"/>
            <a:ext cx="2943761" cy="1114426"/>
          </a:xfrm>
          <a:prstGeom prst="rect">
            <a:avLst/>
          </a:prstGeom>
          <a:noFill/>
        </p:spPr>
      </p:pic>
      <p:graphicFrame>
        <p:nvGraphicFramePr>
          <p:cNvPr id="12" name="Table 11"/>
          <p:cNvGraphicFramePr>
            <a:graphicFrameLocks noGrp="1"/>
          </p:cNvGraphicFramePr>
          <p:nvPr/>
        </p:nvGraphicFramePr>
        <p:xfrm>
          <a:off x="0" y="990600"/>
          <a:ext cx="9144000" cy="6400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524000"/>
                <a:gridCol w="1295400"/>
                <a:gridCol w="228600"/>
              </a:tblGrid>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5" action="ppaction://hlinksldjump"/>
                        </a:rPr>
                        <a:t>$10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6" action="ppaction://hlinksldjump"/>
                        </a:rPr>
                        <a:t>$15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ction="ppaction://hlinksldjump"/>
                        </a:rPr>
                        <a:t>$20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ction="ppaction://hlinksldjump"/>
                        </a:rPr>
                        <a:t>$25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9" action="ppaction://hlinksldjump"/>
                        </a:rPr>
                        <a:t>$50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10" action="ppaction://hlinksldjump"/>
                        </a:rPr>
                        <a:t>$100</a:t>
                      </a:r>
                      <a:endParaRPr lang="en-US" dirty="0" smtClean="0"/>
                    </a:p>
                    <a:p>
                      <a:endParaRPr lang="en-US" dirty="0"/>
                    </a:p>
                  </a:txBody>
                  <a:tcPr/>
                </a:tc>
                <a:tc>
                  <a:txBody>
                    <a:bodyPr/>
                    <a:lstStyle/>
                    <a:p>
                      <a:r>
                        <a:rPr lang="en-US" dirty="0" smtClean="0">
                          <a:hlinkClick r:id="rId11" action="ppaction://hlinksldjump"/>
                        </a:rPr>
                        <a:t>Other</a:t>
                      </a:r>
                      <a:r>
                        <a:rPr lang="en-US" baseline="0" dirty="0" smtClean="0">
                          <a:hlinkClick r:id="rId11" action="ppaction://hlinksldjump"/>
                        </a:rPr>
                        <a:t> ways to help</a:t>
                      </a:r>
                      <a:endParaRPr lang="en-US" dirty="0"/>
                    </a:p>
                  </a:txBody>
                  <a:tcPr/>
                </a:tc>
                <a:tc>
                  <a:txBody>
                    <a:bodyPr/>
                    <a:lstStyle/>
                    <a:p>
                      <a:r>
                        <a:rPr lang="en-US" dirty="0" smtClean="0">
                          <a:hlinkClick r:id="rId12" action="ppaction://hlinksldjump"/>
                        </a:rPr>
                        <a:t>Donation Options</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48600" cy="923330"/>
          </a:xfrm>
          <a:prstGeom prst="rect">
            <a:avLst/>
          </a:prstGeom>
        </p:spPr>
        <p:txBody>
          <a:bodyPr wrap="square">
            <a:spAutoFit/>
          </a:bodyPr>
          <a:lstStyle/>
          <a:p>
            <a:r>
              <a:rPr lang="en-US" b="1" dirty="0"/>
              <a:t>Click on the tabs below to discover how your contribution per pay period* can make a difference to CFC charities in our communities, our nation, and around the world.</a:t>
            </a:r>
          </a:p>
        </p:txBody>
      </p:sp>
      <p:sp>
        <p:nvSpPr>
          <p:cNvPr id="7" name="Rectangle 6"/>
          <p:cNvSpPr/>
          <p:nvPr/>
        </p:nvSpPr>
        <p:spPr>
          <a:xfrm>
            <a:off x="228600" y="1905000"/>
            <a:ext cx="8915400" cy="1138773"/>
          </a:xfrm>
          <a:prstGeom prst="rect">
            <a:avLst/>
          </a:prstGeom>
        </p:spPr>
        <p:txBody>
          <a:bodyPr wrap="square">
            <a:spAutoFit/>
          </a:bodyPr>
          <a:lstStyle/>
          <a:p>
            <a:pPr marL="0" lvl="1" indent="-164592">
              <a:spcBef>
                <a:spcPts val="480"/>
              </a:spcBef>
              <a:buClr>
                <a:schemeClr val="accent2"/>
              </a:buClr>
              <a:buSzPct val="96000"/>
              <a:buFont typeface="Arial"/>
              <a:buChar char="•"/>
            </a:pPr>
            <a:r>
              <a:rPr lang="en-US" sz="2000" dirty="0" smtClean="0"/>
              <a:t>Cab fare</a:t>
            </a:r>
          </a:p>
          <a:p>
            <a:pPr marL="0" lvl="1" indent="-164592">
              <a:spcBef>
                <a:spcPts val="480"/>
              </a:spcBef>
              <a:buClr>
                <a:schemeClr val="accent2"/>
              </a:buClr>
              <a:buSzPct val="96000"/>
              <a:buFont typeface="Arial"/>
              <a:buChar char="•"/>
            </a:pPr>
            <a:r>
              <a:rPr lang="en-US" sz="2000" dirty="0" smtClean="0"/>
              <a:t>Diapers</a:t>
            </a:r>
          </a:p>
          <a:p>
            <a:pPr marL="0" lvl="1" indent="-164592">
              <a:spcBef>
                <a:spcPts val="480"/>
              </a:spcBef>
              <a:buClr>
                <a:schemeClr val="accent2"/>
              </a:buClr>
              <a:buSzPct val="96000"/>
              <a:buFont typeface="Arial"/>
              <a:buChar char="•"/>
            </a:pPr>
            <a:r>
              <a:rPr lang="en-US" sz="2000" dirty="0" smtClean="0"/>
              <a:t>Formula</a:t>
            </a:r>
          </a:p>
        </p:txBody>
      </p:sp>
      <p:sp>
        <p:nvSpPr>
          <p:cNvPr id="6" name="TextBox 5"/>
          <p:cNvSpPr txBox="1"/>
          <p:nvPr/>
        </p:nvSpPr>
        <p:spPr>
          <a:xfrm>
            <a:off x="7848600" y="1600200"/>
            <a:ext cx="1295400" cy="769441"/>
          </a:xfrm>
          <a:prstGeom prst="rect">
            <a:avLst/>
          </a:prstGeom>
          <a:noFill/>
        </p:spPr>
        <p:txBody>
          <a:bodyPr wrap="square" rtlCol="0">
            <a:spAutoFit/>
          </a:bodyPr>
          <a:lstStyle/>
          <a:p>
            <a:r>
              <a:rPr lang="en-US" sz="4400" b="1" dirty="0" smtClean="0">
                <a:solidFill>
                  <a:srgbClr val="FF0000"/>
                </a:solidFill>
              </a:rPr>
              <a:t>$25</a:t>
            </a:r>
            <a:endParaRPr lang="en-US" sz="4400" b="1" dirty="0">
              <a:solidFill>
                <a:srgbClr val="FF0000"/>
              </a:solidFill>
            </a:endParaRPr>
          </a:p>
        </p:txBody>
      </p:sp>
      <p:pic>
        <p:nvPicPr>
          <p:cNvPr id="9" name="Picture 2" descr="C:\Users\Bradford\Desktop\vetelogo.gif"/>
          <p:cNvPicPr>
            <a:picLocks noChangeAspect="1" noChangeArrowheads="1"/>
          </p:cNvPicPr>
          <p:nvPr/>
        </p:nvPicPr>
        <p:blipFill>
          <a:blip r:embed="rId2" cstate="print"/>
          <a:srcRect/>
          <a:stretch>
            <a:fillRect/>
          </a:stretch>
        </p:blipFill>
        <p:spPr bwMode="auto">
          <a:xfrm>
            <a:off x="0" y="0"/>
            <a:ext cx="9144000" cy="990600"/>
          </a:xfrm>
          <a:prstGeom prst="rect">
            <a:avLst/>
          </a:prstGeom>
          <a:noFill/>
        </p:spPr>
      </p:pic>
      <p:graphicFrame>
        <p:nvGraphicFramePr>
          <p:cNvPr id="11" name="Table 10"/>
          <p:cNvGraphicFramePr>
            <a:graphicFrameLocks noGrp="1"/>
          </p:cNvGraphicFramePr>
          <p:nvPr/>
        </p:nvGraphicFramePr>
        <p:xfrm>
          <a:off x="0" y="990600"/>
          <a:ext cx="9144000" cy="6400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524000"/>
                <a:gridCol w="1295400"/>
                <a:gridCol w="228600"/>
              </a:tblGrid>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ction="ppaction://hlinksldjump"/>
                        </a:rPr>
                        <a:t>$10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4" action="ppaction://hlinksldjump"/>
                        </a:rPr>
                        <a:t>$15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5" action="ppaction://hlinksldjump"/>
                        </a:rPr>
                        <a:t>$20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6" action="ppaction://hlinksldjump"/>
                        </a:rPr>
                        <a:t>$25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ction="ppaction://hlinksldjump"/>
                        </a:rPr>
                        <a:t>$50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ction="ppaction://hlinksldjump"/>
                        </a:rPr>
                        <a:t>$100</a:t>
                      </a:r>
                      <a:endParaRPr lang="en-US" dirty="0" smtClean="0"/>
                    </a:p>
                    <a:p>
                      <a:endParaRPr lang="en-US" dirty="0"/>
                    </a:p>
                  </a:txBody>
                  <a:tcPr/>
                </a:tc>
                <a:tc>
                  <a:txBody>
                    <a:bodyPr/>
                    <a:lstStyle/>
                    <a:p>
                      <a:r>
                        <a:rPr lang="en-US" dirty="0" smtClean="0">
                          <a:hlinkClick r:id="rId9" action="ppaction://hlinksldjump"/>
                        </a:rPr>
                        <a:t>Other</a:t>
                      </a:r>
                      <a:r>
                        <a:rPr lang="en-US" baseline="0" dirty="0" smtClean="0">
                          <a:hlinkClick r:id="rId9" action="ppaction://hlinksldjump"/>
                        </a:rPr>
                        <a:t> ways to help</a:t>
                      </a:r>
                      <a:endParaRPr lang="en-US" dirty="0"/>
                    </a:p>
                  </a:txBody>
                  <a:tcPr/>
                </a:tc>
                <a:tc>
                  <a:txBody>
                    <a:bodyPr/>
                    <a:lstStyle/>
                    <a:p>
                      <a:r>
                        <a:rPr lang="en-US" dirty="0" smtClean="0">
                          <a:hlinkClick r:id="rId10" action="ppaction://hlinksldjump"/>
                        </a:rPr>
                        <a:t>Donation Options</a:t>
                      </a:r>
                      <a:endParaRPr lang="en-US" dirty="0"/>
                    </a:p>
                  </a:txBody>
                  <a:tcPr/>
                </a:tc>
                <a:tc>
                  <a:txBody>
                    <a:bodyPr/>
                    <a:lstStyle/>
                    <a:p>
                      <a:endParaRPr lang="en-US" dirty="0"/>
                    </a:p>
                  </a:txBody>
                  <a:tcPr/>
                </a:tc>
              </a:tr>
            </a:tbl>
          </a:graphicData>
        </a:graphic>
      </p:graphicFrame>
      <p:pic>
        <p:nvPicPr>
          <p:cNvPr id="12" name="Picture 4" descr="http://www.naavets.org/images/networkforgood-logo.gif">
            <a:hlinkClick r:id="rId11"/>
          </p:cNvPr>
          <p:cNvPicPr>
            <a:picLocks noChangeAspect="1" noChangeArrowheads="1"/>
          </p:cNvPicPr>
          <p:nvPr/>
        </p:nvPicPr>
        <p:blipFill>
          <a:blip r:embed="rId12" cstate="print"/>
          <a:srcRect/>
          <a:stretch>
            <a:fillRect/>
          </a:stretch>
        </p:blipFill>
        <p:spPr bwMode="auto">
          <a:xfrm>
            <a:off x="5523304" y="5334000"/>
            <a:ext cx="3607996" cy="136588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48600" cy="923330"/>
          </a:xfrm>
          <a:prstGeom prst="rect">
            <a:avLst/>
          </a:prstGeom>
        </p:spPr>
        <p:txBody>
          <a:bodyPr wrap="square">
            <a:spAutoFit/>
          </a:bodyPr>
          <a:lstStyle/>
          <a:p>
            <a:r>
              <a:rPr lang="en-US" b="1" dirty="0"/>
              <a:t>Click on the tabs below to discover how your contribution per pay period* can make a difference to CFC charities in our communities, our nation, and around the world.</a:t>
            </a:r>
          </a:p>
        </p:txBody>
      </p:sp>
      <p:sp>
        <p:nvSpPr>
          <p:cNvPr id="8" name="Rectangle 7"/>
          <p:cNvSpPr/>
          <p:nvPr/>
        </p:nvSpPr>
        <p:spPr>
          <a:xfrm>
            <a:off x="244475" y="1905000"/>
            <a:ext cx="8915400" cy="1754327"/>
          </a:xfrm>
          <a:prstGeom prst="rect">
            <a:avLst/>
          </a:prstGeom>
        </p:spPr>
        <p:txBody>
          <a:bodyPr wrap="square">
            <a:spAutoFit/>
          </a:bodyPr>
          <a:lstStyle/>
          <a:p>
            <a:pPr indent="-164592">
              <a:spcBef>
                <a:spcPts val="480"/>
              </a:spcBef>
              <a:buClr>
                <a:schemeClr val="accent2"/>
              </a:buClr>
              <a:buSzPct val="96000"/>
              <a:buFont typeface="Arial"/>
              <a:buChar char="•"/>
            </a:pPr>
            <a:r>
              <a:rPr lang="en-US" sz="2000" dirty="0" smtClean="0"/>
              <a:t>Utility </a:t>
            </a:r>
            <a:r>
              <a:rPr lang="en-US" sz="2000" dirty="0" smtClean="0"/>
              <a:t>bills</a:t>
            </a:r>
            <a:endParaRPr lang="en-US" sz="2000" dirty="0" smtClean="0"/>
          </a:p>
          <a:p>
            <a:pPr indent="-164592">
              <a:spcBef>
                <a:spcPts val="480"/>
              </a:spcBef>
              <a:buClr>
                <a:schemeClr val="accent2"/>
              </a:buClr>
              <a:buSzPct val="96000"/>
              <a:buFont typeface="Arial"/>
              <a:buChar char="•"/>
            </a:pPr>
            <a:r>
              <a:rPr lang="en-US" sz="2000" dirty="0" smtClean="0"/>
              <a:t>Feed a family of four for a week</a:t>
            </a:r>
          </a:p>
          <a:p>
            <a:pPr indent="-164592">
              <a:spcBef>
                <a:spcPts val="480"/>
              </a:spcBef>
              <a:buClr>
                <a:schemeClr val="accent2"/>
              </a:buClr>
              <a:buSzPct val="96000"/>
              <a:buFont typeface="Arial"/>
              <a:buChar char="•"/>
            </a:pPr>
            <a:r>
              <a:rPr lang="en-US" sz="2000" dirty="0" smtClean="0"/>
              <a:t>Emergency auto repairs</a:t>
            </a:r>
          </a:p>
          <a:p>
            <a:endParaRPr lang="en-US" sz="2000" dirty="0" smtClean="0"/>
          </a:p>
          <a:p>
            <a:pPr>
              <a:buFont typeface="Arial" pitchFamily="34" charset="0"/>
              <a:buChar char="•"/>
            </a:pPr>
            <a:endParaRPr lang="en-US" sz="2000" dirty="0"/>
          </a:p>
        </p:txBody>
      </p:sp>
      <p:sp>
        <p:nvSpPr>
          <p:cNvPr id="6" name="TextBox 5"/>
          <p:cNvSpPr txBox="1"/>
          <p:nvPr/>
        </p:nvSpPr>
        <p:spPr>
          <a:xfrm>
            <a:off x="7848600" y="1600200"/>
            <a:ext cx="1295400" cy="769441"/>
          </a:xfrm>
          <a:prstGeom prst="rect">
            <a:avLst/>
          </a:prstGeom>
          <a:noFill/>
        </p:spPr>
        <p:txBody>
          <a:bodyPr wrap="square" rtlCol="0">
            <a:spAutoFit/>
          </a:bodyPr>
          <a:lstStyle/>
          <a:p>
            <a:r>
              <a:rPr lang="en-US" sz="4400" b="1" dirty="0" smtClean="0">
                <a:solidFill>
                  <a:srgbClr val="FF0000"/>
                </a:solidFill>
              </a:rPr>
              <a:t>$50</a:t>
            </a:r>
            <a:endParaRPr lang="en-US" sz="4400" b="1" dirty="0">
              <a:solidFill>
                <a:srgbClr val="FF0000"/>
              </a:solidFill>
            </a:endParaRPr>
          </a:p>
        </p:txBody>
      </p:sp>
      <p:pic>
        <p:nvPicPr>
          <p:cNvPr id="10" name="Picture 2" descr="C:\Users\Bradford\Desktop\vetelogo.gif"/>
          <p:cNvPicPr>
            <a:picLocks noChangeAspect="1" noChangeArrowheads="1"/>
          </p:cNvPicPr>
          <p:nvPr/>
        </p:nvPicPr>
        <p:blipFill>
          <a:blip r:embed="rId2" cstate="print"/>
          <a:srcRect/>
          <a:stretch>
            <a:fillRect/>
          </a:stretch>
        </p:blipFill>
        <p:spPr bwMode="auto">
          <a:xfrm>
            <a:off x="0" y="0"/>
            <a:ext cx="9144000" cy="990600"/>
          </a:xfrm>
          <a:prstGeom prst="rect">
            <a:avLst/>
          </a:prstGeom>
          <a:noFill/>
        </p:spPr>
      </p:pic>
      <p:graphicFrame>
        <p:nvGraphicFramePr>
          <p:cNvPr id="11" name="Table 10"/>
          <p:cNvGraphicFramePr>
            <a:graphicFrameLocks noGrp="1"/>
          </p:cNvGraphicFramePr>
          <p:nvPr/>
        </p:nvGraphicFramePr>
        <p:xfrm>
          <a:off x="0" y="990600"/>
          <a:ext cx="9144000" cy="6400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524000"/>
                <a:gridCol w="1295400"/>
                <a:gridCol w="228600"/>
              </a:tblGrid>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ction="ppaction://hlinksldjump"/>
                        </a:rPr>
                        <a:t>$10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4" action="ppaction://hlinksldjump"/>
                        </a:rPr>
                        <a:t>$15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5" action="ppaction://hlinksldjump"/>
                        </a:rPr>
                        <a:t>$20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6" action="ppaction://hlinksldjump"/>
                        </a:rPr>
                        <a:t>$25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ction="ppaction://hlinksldjump"/>
                        </a:rPr>
                        <a:t>$50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ction="ppaction://hlinksldjump"/>
                        </a:rPr>
                        <a:t>$100</a:t>
                      </a:r>
                      <a:endParaRPr lang="en-US" dirty="0" smtClean="0"/>
                    </a:p>
                    <a:p>
                      <a:endParaRPr lang="en-US" dirty="0"/>
                    </a:p>
                  </a:txBody>
                  <a:tcPr/>
                </a:tc>
                <a:tc>
                  <a:txBody>
                    <a:bodyPr/>
                    <a:lstStyle/>
                    <a:p>
                      <a:r>
                        <a:rPr lang="en-US" dirty="0" smtClean="0">
                          <a:hlinkClick r:id="rId9" action="ppaction://hlinksldjump"/>
                        </a:rPr>
                        <a:t>Other</a:t>
                      </a:r>
                      <a:r>
                        <a:rPr lang="en-US" baseline="0" dirty="0" smtClean="0">
                          <a:hlinkClick r:id="rId9" action="ppaction://hlinksldjump"/>
                        </a:rPr>
                        <a:t> ways to help</a:t>
                      </a:r>
                      <a:endParaRPr lang="en-US" dirty="0"/>
                    </a:p>
                  </a:txBody>
                  <a:tcPr/>
                </a:tc>
                <a:tc>
                  <a:txBody>
                    <a:bodyPr/>
                    <a:lstStyle/>
                    <a:p>
                      <a:r>
                        <a:rPr lang="en-US" dirty="0" smtClean="0">
                          <a:hlinkClick r:id="rId10" action="ppaction://hlinksldjump"/>
                        </a:rPr>
                        <a:t>Donation Options</a:t>
                      </a:r>
                      <a:endParaRPr lang="en-US" dirty="0"/>
                    </a:p>
                  </a:txBody>
                  <a:tcPr/>
                </a:tc>
                <a:tc>
                  <a:txBody>
                    <a:bodyPr/>
                    <a:lstStyle/>
                    <a:p>
                      <a:endParaRPr lang="en-US" dirty="0"/>
                    </a:p>
                  </a:txBody>
                  <a:tcPr/>
                </a:tc>
              </a:tr>
            </a:tbl>
          </a:graphicData>
        </a:graphic>
      </p:graphicFrame>
      <p:pic>
        <p:nvPicPr>
          <p:cNvPr id="12" name="Picture 4" descr="http://www.naavets.org/images/networkforgood-logo.gif">
            <a:hlinkClick r:id="rId11"/>
          </p:cNvPr>
          <p:cNvPicPr>
            <a:picLocks noChangeAspect="1" noChangeArrowheads="1"/>
          </p:cNvPicPr>
          <p:nvPr/>
        </p:nvPicPr>
        <p:blipFill>
          <a:blip r:embed="rId12" cstate="print"/>
          <a:srcRect/>
          <a:stretch>
            <a:fillRect/>
          </a:stretch>
        </p:blipFill>
        <p:spPr bwMode="auto">
          <a:xfrm>
            <a:off x="5536004" y="5492113"/>
            <a:ext cx="3607996" cy="136588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48600" cy="923330"/>
          </a:xfrm>
          <a:prstGeom prst="rect">
            <a:avLst/>
          </a:prstGeom>
        </p:spPr>
        <p:txBody>
          <a:bodyPr wrap="square">
            <a:spAutoFit/>
          </a:bodyPr>
          <a:lstStyle/>
          <a:p>
            <a:r>
              <a:rPr lang="en-US" b="1" dirty="0"/>
              <a:t>Click on the tabs below to discover how your contribution per pay period* can make a difference to CFC charities in our communities, our nation, and around the world.</a:t>
            </a:r>
          </a:p>
        </p:txBody>
      </p:sp>
      <p:sp>
        <p:nvSpPr>
          <p:cNvPr id="8" name="Rectangle 7"/>
          <p:cNvSpPr/>
          <p:nvPr/>
        </p:nvSpPr>
        <p:spPr>
          <a:xfrm>
            <a:off x="228600" y="1905000"/>
            <a:ext cx="8534400" cy="1754327"/>
          </a:xfrm>
          <a:prstGeom prst="rect">
            <a:avLst/>
          </a:prstGeom>
        </p:spPr>
        <p:txBody>
          <a:bodyPr wrap="square">
            <a:spAutoFit/>
          </a:bodyPr>
          <a:lstStyle/>
          <a:p>
            <a:pPr indent="-164592">
              <a:spcBef>
                <a:spcPts val="480"/>
              </a:spcBef>
              <a:buClr>
                <a:schemeClr val="accent2"/>
              </a:buClr>
              <a:buSzPct val="96000"/>
              <a:buFont typeface="Arial"/>
              <a:buChar char="•"/>
            </a:pPr>
            <a:r>
              <a:rPr lang="en-US" sz="2000" dirty="0" smtClean="0"/>
              <a:t>Car payment</a:t>
            </a:r>
          </a:p>
          <a:p>
            <a:pPr indent="-164592">
              <a:spcBef>
                <a:spcPts val="480"/>
              </a:spcBef>
              <a:buClr>
                <a:schemeClr val="accent2"/>
              </a:buClr>
              <a:buSzPct val="96000"/>
              <a:buFont typeface="Arial"/>
              <a:buChar char="•"/>
            </a:pPr>
            <a:r>
              <a:rPr lang="en-US" sz="2000" dirty="0" smtClean="0"/>
              <a:t>Feed a family of four for a month</a:t>
            </a:r>
          </a:p>
          <a:p>
            <a:pPr indent="-164592">
              <a:spcBef>
                <a:spcPts val="480"/>
              </a:spcBef>
              <a:buClr>
                <a:schemeClr val="accent2"/>
              </a:buClr>
              <a:buSzPct val="96000"/>
              <a:buFont typeface="Arial"/>
              <a:buChar char="•"/>
            </a:pPr>
            <a:r>
              <a:rPr lang="en-US" sz="2000" dirty="0" smtClean="0"/>
              <a:t>Clothes</a:t>
            </a:r>
          </a:p>
          <a:p>
            <a:endParaRPr lang="en-US" sz="2000" dirty="0" smtClean="0"/>
          </a:p>
          <a:p>
            <a:pPr>
              <a:buFont typeface="Arial" pitchFamily="34" charset="0"/>
              <a:buChar char="•"/>
            </a:pPr>
            <a:endParaRPr lang="en-US" sz="2000" dirty="0"/>
          </a:p>
        </p:txBody>
      </p:sp>
      <p:sp>
        <p:nvSpPr>
          <p:cNvPr id="6" name="TextBox 5"/>
          <p:cNvSpPr txBox="1"/>
          <p:nvPr/>
        </p:nvSpPr>
        <p:spPr>
          <a:xfrm>
            <a:off x="7848600" y="1600200"/>
            <a:ext cx="1295400" cy="769441"/>
          </a:xfrm>
          <a:prstGeom prst="rect">
            <a:avLst/>
          </a:prstGeom>
          <a:noFill/>
        </p:spPr>
        <p:txBody>
          <a:bodyPr wrap="square" rtlCol="0">
            <a:spAutoFit/>
          </a:bodyPr>
          <a:lstStyle/>
          <a:p>
            <a:r>
              <a:rPr lang="en-US" sz="4400" b="1" dirty="0" smtClean="0">
                <a:solidFill>
                  <a:srgbClr val="FF0000"/>
                </a:solidFill>
              </a:rPr>
              <a:t>$100</a:t>
            </a:r>
            <a:endParaRPr lang="en-US" sz="4400" b="1" dirty="0">
              <a:solidFill>
                <a:srgbClr val="FF0000"/>
              </a:solidFill>
            </a:endParaRPr>
          </a:p>
        </p:txBody>
      </p:sp>
      <p:pic>
        <p:nvPicPr>
          <p:cNvPr id="9" name="Picture 2" descr="C:\Users\Bradford\Desktop\vetelogo.gif"/>
          <p:cNvPicPr>
            <a:picLocks noChangeAspect="1" noChangeArrowheads="1"/>
          </p:cNvPicPr>
          <p:nvPr/>
        </p:nvPicPr>
        <p:blipFill>
          <a:blip r:embed="rId2" cstate="print"/>
          <a:srcRect/>
          <a:stretch>
            <a:fillRect/>
          </a:stretch>
        </p:blipFill>
        <p:spPr bwMode="auto">
          <a:xfrm>
            <a:off x="0" y="0"/>
            <a:ext cx="9144000" cy="990600"/>
          </a:xfrm>
          <a:prstGeom prst="rect">
            <a:avLst/>
          </a:prstGeom>
          <a:noFill/>
        </p:spPr>
      </p:pic>
      <p:graphicFrame>
        <p:nvGraphicFramePr>
          <p:cNvPr id="11" name="Table 10"/>
          <p:cNvGraphicFramePr>
            <a:graphicFrameLocks noGrp="1"/>
          </p:cNvGraphicFramePr>
          <p:nvPr/>
        </p:nvGraphicFramePr>
        <p:xfrm>
          <a:off x="0" y="990600"/>
          <a:ext cx="9144000" cy="6400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524000"/>
                <a:gridCol w="1295400"/>
                <a:gridCol w="228600"/>
              </a:tblGrid>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ction="ppaction://hlinksldjump"/>
                        </a:rPr>
                        <a:t>$10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4" action="ppaction://hlinksldjump"/>
                        </a:rPr>
                        <a:t>$15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5" action="ppaction://hlinksldjump"/>
                        </a:rPr>
                        <a:t>$20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6" action="ppaction://hlinksldjump"/>
                        </a:rPr>
                        <a:t>$25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ction="ppaction://hlinksldjump"/>
                        </a:rPr>
                        <a:t>$50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ction="ppaction://hlinksldjump"/>
                        </a:rPr>
                        <a:t>$100</a:t>
                      </a:r>
                      <a:endParaRPr lang="en-US" dirty="0" smtClean="0"/>
                    </a:p>
                    <a:p>
                      <a:endParaRPr lang="en-US" dirty="0"/>
                    </a:p>
                  </a:txBody>
                  <a:tcPr/>
                </a:tc>
                <a:tc>
                  <a:txBody>
                    <a:bodyPr/>
                    <a:lstStyle/>
                    <a:p>
                      <a:r>
                        <a:rPr lang="en-US" dirty="0" smtClean="0">
                          <a:hlinkClick r:id="rId9" action="ppaction://hlinksldjump"/>
                        </a:rPr>
                        <a:t>Other</a:t>
                      </a:r>
                      <a:r>
                        <a:rPr lang="en-US" baseline="0" dirty="0" smtClean="0">
                          <a:hlinkClick r:id="rId9" action="ppaction://hlinksldjump"/>
                        </a:rPr>
                        <a:t> ways to help</a:t>
                      </a:r>
                      <a:endParaRPr lang="en-US" dirty="0"/>
                    </a:p>
                  </a:txBody>
                  <a:tcPr/>
                </a:tc>
                <a:tc>
                  <a:txBody>
                    <a:bodyPr/>
                    <a:lstStyle/>
                    <a:p>
                      <a:r>
                        <a:rPr lang="en-US" dirty="0" smtClean="0">
                          <a:hlinkClick r:id="rId10" action="ppaction://hlinksldjump"/>
                        </a:rPr>
                        <a:t>Donation Options</a:t>
                      </a:r>
                      <a:endParaRPr lang="en-US" dirty="0"/>
                    </a:p>
                  </a:txBody>
                  <a:tcPr/>
                </a:tc>
                <a:tc>
                  <a:txBody>
                    <a:bodyPr/>
                    <a:lstStyle/>
                    <a:p>
                      <a:endParaRPr lang="en-US" dirty="0"/>
                    </a:p>
                  </a:txBody>
                  <a:tcPr/>
                </a:tc>
              </a:tr>
            </a:tbl>
          </a:graphicData>
        </a:graphic>
      </p:graphicFrame>
      <p:pic>
        <p:nvPicPr>
          <p:cNvPr id="12" name="Picture 4" descr="http://www.naavets.org/images/networkforgood-logo.gif">
            <a:hlinkClick r:id="rId11"/>
          </p:cNvPr>
          <p:cNvPicPr>
            <a:picLocks noChangeAspect="1" noChangeArrowheads="1"/>
          </p:cNvPicPr>
          <p:nvPr/>
        </p:nvPicPr>
        <p:blipFill>
          <a:blip r:embed="rId12" cstate="print"/>
          <a:srcRect/>
          <a:stretch>
            <a:fillRect/>
          </a:stretch>
        </p:blipFill>
        <p:spPr bwMode="auto">
          <a:xfrm>
            <a:off x="5410200" y="5257800"/>
            <a:ext cx="3607996" cy="136588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48600" cy="923330"/>
          </a:xfrm>
          <a:prstGeom prst="rect">
            <a:avLst/>
          </a:prstGeom>
        </p:spPr>
        <p:txBody>
          <a:bodyPr wrap="square">
            <a:spAutoFit/>
          </a:bodyPr>
          <a:lstStyle/>
          <a:p>
            <a:r>
              <a:rPr lang="en-US" b="1" dirty="0"/>
              <a:t>Click on the tabs below to discover how your contribution per pay period* can make a difference to CFC charities in our communities, our nation, and around the world.</a:t>
            </a:r>
          </a:p>
        </p:txBody>
      </p:sp>
      <p:sp>
        <p:nvSpPr>
          <p:cNvPr id="8" name="Rectangle 7"/>
          <p:cNvSpPr/>
          <p:nvPr/>
        </p:nvSpPr>
        <p:spPr>
          <a:xfrm>
            <a:off x="228600" y="1676400"/>
            <a:ext cx="8915399" cy="1815882"/>
          </a:xfrm>
          <a:prstGeom prst="rect">
            <a:avLst/>
          </a:prstGeom>
        </p:spPr>
        <p:txBody>
          <a:bodyPr wrap="square">
            <a:spAutoFit/>
          </a:bodyPr>
          <a:lstStyle/>
          <a:p>
            <a:pPr indent="-164592">
              <a:spcBef>
                <a:spcPts val="480"/>
              </a:spcBef>
              <a:buClr>
                <a:schemeClr val="accent2"/>
              </a:buClr>
              <a:buSzPct val="96000"/>
              <a:buFont typeface="Arial"/>
              <a:buChar char="•"/>
            </a:pPr>
            <a:r>
              <a:rPr lang="en-US" sz="2000" dirty="0" smtClean="0"/>
              <a:t>Gift </a:t>
            </a:r>
            <a:r>
              <a:rPr lang="en-US" sz="2000" dirty="0" smtClean="0"/>
              <a:t>cards</a:t>
            </a:r>
            <a:endParaRPr lang="en-US" sz="2000" dirty="0" smtClean="0"/>
          </a:p>
          <a:p>
            <a:pPr indent="-164592">
              <a:spcBef>
                <a:spcPts val="480"/>
              </a:spcBef>
              <a:buClr>
                <a:schemeClr val="accent2"/>
              </a:buClr>
              <a:buSzPct val="96000"/>
              <a:buFont typeface="Arial"/>
              <a:buChar char="•"/>
            </a:pPr>
            <a:r>
              <a:rPr lang="en-US" sz="2000" dirty="0" smtClean="0"/>
              <a:t>Help fill an immediate need</a:t>
            </a:r>
          </a:p>
          <a:p>
            <a:pPr indent="-164592">
              <a:spcBef>
                <a:spcPts val="480"/>
              </a:spcBef>
              <a:buClr>
                <a:schemeClr val="accent2"/>
              </a:buClr>
              <a:buSzPct val="96000"/>
              <a:buFont typeface="Arial"/>
              <a:buChar char="•"/>
            </a:pPr>
            <a:r>
              <a:rPr lang="en-US" sz="2000" dirty="0" smtClean="0"/>
              <a:t>Volunteer your time</a:t>
            </a:r>
          </a:p>
          <a:p>
            <a:pPr marL="182880" indent="-164592">
              <a:spcBef>
                <a:spcPts val="480"/>
              </a:spcBef>
              <a:buClr>
                <a:schemeClr val="accent2"/>
              </a:buClr>
              <a:buSzPct val="96000"/>
              <a:buFont typeface="Arial"/>
              <a:buChar char="•"/>
            </a:pPr>
            <a:r>
              <a:rPr lang="en-US" sz="2000" dirty="0" smtClean="0"/>
              <a:t>Sponsor a </a:t>
            </a:r>
            <a:r>
              <a:rPr lang="en-US" sz="2000" dirty="0" smtClean="0"/>
              <a:t>single-parent </a:t>
            </a:r>
            <a:r>
              <a:rPr lang="en-US" sz="2000" dirty="0"/>
              <a:t>f</a:t>
            </a:r>
            <a:r>
              <a:rPr lang="en-US" sz="2000" dirty="0" smtClean="0"/>
              <a:t>amily </a:t>
            </a:r>
            <a:r>
              <a:rPr lang="en-US" sz="2000" dirty="0" smtClean="0"/>
              <a:t>or </a:t>
            </a:r>
            <a:r>
              <a:rPr lang="en-US" sz="2000" dirty="0" smtClean="0"/>
              <a:t>disabled </a:t>
            </a:r>
            <a:r>
              <a:rPr lang="en-US" sz="2000" dirty="0"/>
              <a:t>v</a:t>
            </a:r>
            <a:r>
              <a:rPr lang="en-US" sz="2000" dirty="0" smtClean="0"/>
              <a:t>eteran </a:t>
            </a:r>
            <a:r>
              <a:rPr lang="en-US" sz="2000" dirty="0"/>
              <a:t>r</a:t>
            </a:r>
            <a:r>
              <a:rPr lang="en-US" sz="2000" dirty="0" smtClean="0"/>
              <a:t>eturning </a:t>
            </a:r>
            <a:r>
              <a:rPr lang="en-US" sz="2000" dirty="0" smtClean="0"/>
              <a:t>from the Iraq and Afghanistan.</a:t>
            </a:r>
          </a:p>
        </p:txBody>
      </p:sp>
      <p:pic>
        <p:nvPicPr>
          <p:cNvPr id="9" name="Picture 2" descr="C:\Users\Bradford\Desktop\vetelogo.gif"/>
          <p:cNvPicPr>
            <a:picLocks noChangeAspect="1" noChangeArrowheads="1"/>
          </p:cNvPicPr>
          <p:nvPr/>
        </p:nvPicPr>
        <p:blipFill>
          <a:blip r:embed="rId2" cstate="print"/>
          <a:srcRect/>
          <a:stretch>
            <a:fillRect/>
          </a:stretch>
        </p:blipFill>
        <p:spPr bwMode="auto">
          <a:xfrm>
            <a:off x="0" y="0"/>
            <a:ext cx="9144000" cy="990600"/>
          </a:xfrm>
          <a:prstGeom prst="rect">
            <a:avLst/>
          </a:prstGeom>
          <a:noFill/>
        </p:spPr>
      </p:pic>
      <p:sp>
        <p:nvSpPr>
          <p:cNvPr id="11" name="TextBox 10"/>
          <p:cNvSpPr txBox="1"/>
          <p:nvPr/>
        </p:nvSpPr>
        <p:spPr>
          <a:xfrm>
            <a:off x="7391400" y="1828800"/>
            <a:ext cx="1295400" cy="769441"/>
          </a:xfrm>
          <a:prstGeom prst="rect">
            <a:avLst/>
          </a:prstGeom>
          <a:noFill/>
        </p:spPr>
        <p:txBody>
          <a:bodyPr wrap="square" rtlCol="0">
            <a:spAutoFit/>
          </a:bodyPr>
          <a:lstStyle/>
          <a:p>
            <a:endParaRPr lang="en-US" sz="4400" b="1" dirty="0">
              <a:solidFill>
                <a:srgbClr val="FF0000"/>
              </a:solidFill>
            </a:endParaRPr>
          </a:p>
        </p:txBody>
      </p:sp>
      <p:sp>
        <p:nvSpPr>
          <p:cNvPr id="12" name="TextBox 11"/>
          <p:cNvSpPr txBox="1"/>
          <p:nvPr/>
        </p:nvSpPr>
        <p:spPr>
          <a:xfrm>
            <a:off x="7467600" y="1676400"/>
            <a:ext cx="1447800" cy="646331"/>
          </a:xfrm>
          <a:prstGeom prst="rect">
            <a:avLst/>
          </a:prstGeom>
          <a:noFill/>
        </p:spPr>
        <p:txBody>
          <a:bodyPr wrap="square" rtlCol="0">
            <a:spAutoFit/>
          </a:bodyPr>
          <a:lstStyle/>
          <a:p>
            <a:pPr algn="ctr"/>
            <a:r>
              <a:rPr lang="en-US" b="1" dirty="0" smtClean="0">
                <a:solidFill>
                  <a:srgbClr val="FF0000"/>
                </a:solidFill>
              </a:rPr>
              <a:t>Other ways to help</a:t>
            </a:r>
            <a:endParaRPr lang="en-US" b="1" dirty="0">
              <a:solidFill>
                <a:srgbClr val="FF0000"/>
              </a:solidFill>
            </a:endParaRPr>
          </a:p>
        </p:txBody>
      </p:sp>
      <p:graphicFrame>
        <p:nvGraphicFramePr>
          <p:cNvPr id="13" name="Table 12"/>
          <p:cNvGraphicFramePr>
            <a:graphicFrameLocks noGrp="1"/>
          </p:cNvGraphicFramePr>
          <p:nvPr/>
        </p:nvGraphicFramePr>
        <p:xfrm>
          <a:off x="0" y="990600"/>
          <a:ext cx="9144000" cy="6400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524000"/>
                <a:gridCol w="1295400"/>
                <a:gridCol w="228600"/>
              </a:tblGrid>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ction="ppaction://hlinksldjump"/>
                        </a:rPr>
                        <a:t>$10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4" action="ppaction://hlinksldjump"/>
                        </a:rPr>
                        <a:t>$15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5" action="ppaction://hlinksldjump"/>
                        </a:rPr>
                        <a:t>$20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6" action="ppaction://hlinksldjump"/>
                        </a:rPr>
                        <a:t>$25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ction="ppaction://hlinksldjump"/>
                        </a:rPr>
                        <a:t>$50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ction="ppaction://hlinksldjump"/>
                        </a:rPr>
                        <a:t>$100</a:t>
                      </a:r>
                      <a:endParaRPr lang="en-US" dirty="0" smtClean="0"/>
                    </a:p>
                    <a:p>
                      <a:endParaRPr lang="en-US" dirty="0"/>
                    </a:p>
                  </a:txBody>
                  <a:tcPr/>
                </a:tc>
                <a:tc>
                  <a:txBody>
                    <a:bodyPr/>
                    <a:lstStyle/>
                    <a:p>
                      <a:r>
                        <a:rPr lang="en-US" dirty="0" smtClean="0">
                          <a:hlinkClick r:id="rId9" action="ppaction://hlinksldjump"/>
                        </a:rPr>
                        <a:t>Other</a:t>
                      </a:r>
                      <a:r>
                        <a:rPr lang="en-US" baseline="0" dirty="0" smtClean="0">
                          <a:hlinkClick r:id="rId9" action="ppaction://hlinksldjump"/>
                        </a:rPr>
                        <a:t> ways to help</a:t>
                      </a:r>
                      <a:endParaRPr lang="en-US" dirty="0"/>
                    </a:p>
                  </a:txBody>
                  <a:tcPr/>
                </a:tc>
                <a:tc>
                  <a:txBody>
                    <a:bodyPr/>
                    <a:lstStyle/>
                    <a:p>
                      <a:r>
                        <a:rPr lang="en-US" dirty="0" smtClean="0">
                          <a:hlinkClick r:id="rId10" action="ppaction://hlinksldjump"/>
                        </a:rPr>
                        <a:t>Donation Options</a:t>
                      </a:r>
                      <a:endParaRPr lang="en-US" dirty="0"/>
                    </a:p>
                  </a:txBody>
                  <a:tcPr/>
                </a:tc>
                <a:tc>
                  <a:txBody>
                    <a:bodyPr/>
                    <a:lstStyle/>
                    <a:p>
                      <a:endParaRPr lang="en-US" dirty="0"/>
                    </a:p>
                  </a:txBody>
                  <a:tcPr/>
                </a:tc>
              </a:tr>
            </a:tbl>
          </a:graphicData>
        </a:graphic>
      </p:graphicFrame>
      <p:pic>
        <p:nvPicPr>
          <p:cNvPr id="14" name="Picture 4" descr="http://www.naavets.org/images/networkforgood-logo.gif">
            <a:hlinkClick r:id="rId11"/>
          </p:cNvPr>
          <p:cNvPicPr>
            <a:picLocks noChangeAspect="1" noChangeArrowheads="1"/>
          </p:cNvPicPr>
          <p:nvPr/>
        </p:nvPicPr>
        <p:blipFill>
          <a:blip r:embed="rId12" cstate="print"/>
          <a:srcRect/>
          <a:stretch>
            <a:fillRect/>
          </a:stretch>
        </p:blipFill>
        <p:spPr bwMode="auto">
          <a:xfrm>
            <a:off x="5536004" y="5492113"/>
            <a:ext cx="3607996" cy="1365887"/>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48600" cy="923330"/>
          </a:xfrm>
          <a:prstGeom prst="rect">
            <a:avLst/>
          </a:prstGeom>
        </p:spPr>
        <p:txBody>
          <a:bodyPr wrap="square">
            <a:spAutoFit/>
          </a:bodyPr>
          <a:lstStyle/>
          <a:p>
            <a:r>
              <a:rPr lang="en-US" b="1" dirty="0"/>
              <a:t>Click on the tabs below to discover how your contribution per pay period* can make a difference to CFC charities in our communities, our nation, and around the world.</a:t>
            </a:r>
          </a:p>
        </p:txBody>
      </p:sp>
      <p:sp>
        <p:nvSpPr>
          <p:cNvPr id="8" name="Rectangle 7"/>
          <p:cNvSpPr/>
          <p:nvPr/>
        </p:nvSpPr>
        <p:spPr>
          <a:xfrm>
            <a:off x="228600" y="1752600"/>
            <a:ext cx="8763000" cy="5632311"/>
          </a:xfrm>
          <a:prstGeom prst="rect">
            <a:avLst/>
          </a:prstGeom>
        </p:spPr>
        <p:txBody>
          <a:bodyPr wrap="square">
            <a:spAutoFit/>
          </a:bodyPr>
          <a:lstStyle/>
          <a:p>
            <a:pPr marL="342900" indent="-342900">
              <a:buClr>
                <a:schemeClr val="accent2"/>
              </a:buClr>
              <a:buSzPct val="96000"/>
              <a:buFont typeface="Arial"/>
              <a:buChar char="•"/>
            </a:pPr>
            <a:r>
              <a:rPr lang="en-US" sz="2000" smtClean="0"/>
              <a:t>Donate now</a:t>
            </a:r>
            <a:r>
              <a:rPr lang="en-US" sz="2000" dirty="0" smtClean="0"/>
              <a:t/>
            </a:r>
            <a:br>
              <a:rPr lang="en-US" sz="2000" dirty="0" smtClean="0"/>
            </a:br>
            <a:r>
              <a:rPr lang="en-US" sz="2000" dirty="0" smtClean="0"/>
              <a:t/>
            </a:r>
            <a:br>
              <a:rPr lang="en-US" sz="2000" dirty="0" smtClean="0"/>
            </a:br>
            <a:endParaRPr lang="en-US" sz="2000" dirty="0" smtClean="0"/>
          </a:p>
          <a:p>
            <a:pPr marL="342900" indent="-342900">
              <a:buClr>
                <a:schemeClr val="accent2"/>
              </a:buClr>
              <a:buSzPct val="96000"/>
              <a:buFont typeface="Arial"/>
              <a:buChar char="•"/>
            </a:pPr>
            <a:r>
              <a:rPr lang="en-US" sz="2000" dirty="0" smtClean="0"/>
              <a:t>Check or money </a:t>
            </a:r>
            <a:r>
              <a:rPr lang="en-US" sz="2000" dirty="0"/>
              <a:t>o</a:t>
            </a:r>
            <a:r>
              <a:rPr lang="en-US" sz="2000" dirty="0" smtClean="0"/>
              <a:t>rder</a:t>
            </a:r>
          </a:p>
          <a:p>
            <a:r>
              <a:rPr lang="en-US" sz="2000" dirty="0" smtClean="0"/>
              <a:t>	Please make check or money </a:t>
            </a:r>
            <a:r>
              <a:rPr lang="en-US" sz="2000" dirty="0"/>
              <a:t>o</a:t>
            </a:r>
            <a:r>
              <a:rPr lang="en-US" sz="2000" dirty="0" smtClean="0"/>
              <a:t>rder payable to:</a:t>
            </a:r>
          </a:p>
          <a:p>
            <a:r>
              <a:rPr lang="en-US" sz="2000" dirty="0" smtClean="0"/>
              <a:t> 	NAAV, c/o Executive Director </a:t>
            </a:r>
            <a:br>
              <a:rPr lang="en-US" sz="2000" dirty="0" smtClean="0"/>
            </a:br>
            <a:endParaRPr lang="en-US" sz="2000" dirty="0" smtClean="0"/>
          </a:p>
          <a:p>
            <a:pPr marL="342900" indent="-342900">
              <a:buClr>
                <a:schemeClr val="accent2"/>
              </a:buClr>
              <a:buFont typeface="Arial"/>
              <a:buChar char="•"/>
            </a:pPr>
            <a:r>
              <a:rPr lang="en-US" sz="2000" dirty="0" smtClean="0"/>
              <a:t>Gift cards</a:t>
            </a:r>
          </a:p>
          <a:p>
            <a:r>
              <a:rPr lang="en-US" sz="2000" dirty="0" smtClean="0"/>
              <a:t> </a:t>
            </a:r>
          </a:p>
          <a:p>
            <a:r>
              <a:rPr lang="en-US" sz="2000" dirty="0" smtClean="0"/>
              <a:t>Send your check, money order, or gift cards to:</a:t>
            </a:r>
          </a:p>
          <a:p>
            <a:pPr>
              <a:buFont typeface="Arial" pitchFamily="34" charset="0"/>
              <a:buChar char="•"/>
            </a:pPr>
            <a:endParaRPr lang="en-US" sz="2000" dirty="0" smtClean="0"/>
          </a:p>
          <a:p>
            <a:r>
              <a:rPr lang="en-US" sz="2000" dirty="0" smtClean="0"/>
              <a:t>NAAV, c/o Executive Director,</a:t>
            </a:r>
            <a:br>
              <a:rPr lang="en-US" sz="2000" dirty="0" smtClean="0"/>
            </a:br>
            <a:r>
              <a:rPr lang="en-US" sz="2000" dirty="0" smtClean="0"/>
              <a:t>P.O. Box 6865, Washington, DC 20020-0565</a:t>
            </a:r>
          </a:p>
          <a:p>
            <a:endParaRPr lang="en-US" sz="2000" dirty="0" smtClean="0"/>
          </a:p>
          <a:p>
            <a:pPr algn="ctr"/>
            <a:r>
              <a:rPr lang="en-US" sz="2000" dirty="0" smtClean="0"/>
              <a:t>NAAV is a nonprofit organization 501 (c) (3).</a:t>
            </a:r>
          </a:p>
          <a:p>
            <a:pPr>
              <a:buFont typeface="Arial" pitchFamily="34" charset="0"/>
              <a:buChar char="•"/>
            </a:pPr>
            <a:endParaRPr lang="en-US" sz="2000" dirty="0" smtClean="0"/>
          </a:p>
          <a:p>
            <a:endParaRPr lang="en-US" sz="2000" dirty="0" smtClean="0"/>
          </a:p>
          <a:p>
            <a:endParaRPr lang="en-US" sz="2000" dirty="0"/>
          </a:p>
        </p:txBody>
      </p:sp>
      <p:pic>
        <p:nvPicPr>
          <p:cNvPr id="9" name="Picture 2" descr="C:\Users\Bradford\Desktop\vetelogo.gif"/>
          <p:cNvPicPr>
            <a:picLocks noChangeAspect="1" noChangeArrowheads="1"/>
          </p:cNvPicPr>
          <p:nvPr/>
        </p:nvPicPr>
        <p:blipFill>
          <a:blip r:embed="rId2" cstate="print"/>
          <a:srcRect/>
          <a:stretch>
            <a:fillRect/>
          </a:stretch>
        </p:blipFill>
        <p:spPr bwMode="auto">
          <a:xfrm>
            <a:off x="0" y="0"/>
            <a:ext cx="9144000" cy="990600"/>
          </a:xfrm>
          <a:prstGeom prst="rect">
            <a:avLst/>
          </a:prstGeom>
          <a:noFill/>
        </p:spPr>
      </p:pic>
      <p:sp>
        <p:nvSpPr>
          <p:cNvPr id="7" name="TextBox 6"/>
          <p:cNvSpPr txBox="1"/>
          <p:nvPr/>
        </p:nvSpPr>
        <p:spPr>
          <a:xfrm>
            <a:off x="7467600" y="1828800"/>
            <a:ext cx="1447800" cy="707886"/>
          </a:xfrm>
          <a:prstGeom prst="rect">
            <a:avLst/>
          </a:prstGeom>
          <a:noFill/>
        </p:spPr>
        <p:txBody>
          <a:bodyPr wrap="square" rtlCol="0">
            <a:spAutoFit/>
          </a:bodyPr>
          <a:lstStyle/>
          <a:p>
            <a:r>
              <a:rPr lang="en-US" sz="2000" b="1" dirty="0" smtClean="0">
                <a:solidFill>
                  <a:srgbClr val="FF0000"/>
                </a:solidFill>
              </a:rPr>
              <a:t>Donation Options</a:t>
            </a:r>
            <a:endParaRPr lang="en-US" sz="2000" b="1" dirty="0">
              <a:solidFill>
                <a:srgbClr val="FF0000"/>
              </a:solidFill>
            </a:endParaRPr>
          </a:p>
        </p:txBody>
      </p:sp>
      <p:pic>
        <p:nvPicPr>
          <p:cNvPr id="11" name="Picture 4" descr="http://www.naavets.org/images/networkforgood-logo.gif">
            <a:hlinkClick r:id="rId3"/>
          </p:cNvPr>
          <p:cNvPicPr>
            <a:picLocks noChangeAspect="1" noChangeArrowheads="1"/>
          </p:cNvPicPr>
          <p:nvPr/>
        </p:nvPicPr>
        <p:blipFill>
          <a:blip r:embed="rId4" cstate="print"/>
          <a:srcRect/>
          <a:stretch>
            <a:fillRect/>
          </a:stretch>
        </p:blipFill>
        <p:spPr bwMode="auto">
          <a:xfrm>
            <a:off x="2438400" y="1828800"/>
            <a:ext cx="2012826" cy="762000"/>
          </a:xfrm>
          <a:prstGeom prst="rect">
            <a:avLst/>
          </a:prstGeom>
          <a:noFill/>
        </p:spPr>
      </p:pic>
      <p:graphicFrame>
        <p:nvGraphicFramePr>
          <p:cNvPr id="12" name="Table 11"/>
          <p:cNvGraphicFramePr>
            <a:graphicFrameLocks noGrp="1"/>
          </p:cNvGraphicFramePr>
          <p:nvPr/>
        </p:nvGraphicFramePr>
        <p:xfrm>
          <a:off x="0" y="990600"/>
          <a:ext cx="9144000" cy="6400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524000"/>
                <a:gridCol w="1295400"/>
                <a:gridCol w="228600"/>
              </a:tblGrid>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5" action="ppaction://hlinksldjump"/>
                        </a:rPr>
                        <a:t>$10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6" action="ppaction://hlinksldjump"/>
                        </a:rPr>
                        <a:t>$15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7" action="ppaction://hlinksldjump"/>
                        </a:rPr>
                        <a:t>$20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8" action="ppaction://hlinksldjump"/>
                        </a:rPr>
                        <a:t>$25</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9" action="ppaction://hlinksldjump"/>
                        </a:rPr>
                        <a:t>$50</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10" action="ppaction://hlinksldjump"/>
                        </a:rPr>
                        <a:t>$100</a:t>
                      </a:r>
                      <a:endParaRPr lang="en-US" dirty="0" smtClean="0"/>
                    </a:p>
                    <a:p>
                      <a:endParaRPr lang="en-US" dirty="0"/>
                    </a:p>
                  </a:txBody>
                  <a:tcPr/>
                </a:tc>
                <a:tc>
                  <a:txBody>
                    <a:bodyPr/>
                    <a:lstStyle/>
                    <a:p>
                      <a:r>
                        <a:rPr lang="en-US" dirty="0" smtClean="0">
                          <a:hlinkClick r:id="rId11" action="ppaction://hlinksldjump"/>
                        </a:rPr>
                        <a:t>Other</a:t>
                      </a:r>
                      <a:r>
                        <a:rPr lang="en-US" baseline="0" dirty="0" smtClean="0">
                          <a:hlinkClick r:id="rId11" action="ppaction://hlinksldjump"/>
                        </a:rPr>
                        <a:t> ways to help</a:t>
                      </a:r>
                      <a:endParaRPr lang="en-US" dirty="0"/>
                    </a:p>
                  </a:txBody>
                  <a:tcPr/>
                </a:tc>
                <a:tc>
                  <a:txBody>
                    <a:bodyPr/>
                    <a:lstStyle/>
                    <a:p>
                      <a:r>
                        <a:rPr lang="en-US" dirty="0" smtClean="0">
                          <a:hlinkClick r:id="rId12" action="ppaction://hlinksldjump"/>
                        </a:rPr>
                        <a:t>Donation Options</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B9B13355108584BA6501D03368C954C" ma:contentTypeVersion="0" ma:contentTypeDescription="Create a new document." ma:contentTypeScope="" ma:versionID="5fb68a218e523e15e9f4602010af95b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BE6B017-4B05-43DA-96DA-209DD1491B9E}">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A40D47A2-C96D-4D27-8978-D156D6A90CA5}">
  <ds:schemaRefs>
    <ds:schemaRef ds:uri="http://schemas.microsoft.com/sharepoint/v3/contenttype/forms"/>
  </ds:schemaRefs>
</ds:datastoreItem>
</file>

<file path=customXml/itemProps3.xml><?xml version="1.0" encoding="utf-8"?>
<ds:datastoreItem xmlns:ds="http://schemas.openxmlformats.org/officeDocument/2006/customXml" ds:itemID="{E621FA4A-0A31-4FC6-82C9-F1A23C94FB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Flow</Template>
  <TotalTime>424</TotalTime>
  <Words>625</Words>
  <Application>Microsoft Office PowerPoint</Application>
  <PresentationFormat>On-screen Show (4:3)</PresentationFormat>
  <Paragraphs>139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Global Impact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bradford.carpenter</dc:creator>
  <cp:lastModifiedBy>Floyd, Karen</cp:lastModifiedBy>
  <cp:revision>38</cp:revision>
  <dcterms:created xsi:type="dcterms:W3CDTF">2011-09-14T13:55:26Z</dcterms:created>
  <dcterms:modified xsi:type="dcterms:W3CDTF">2013-05-28T11:30:28Z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0x010100DB9B13355108584BA6501D03368C954C</vt:lpwstr>
  </property>
</Properties>
</file>